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8" r:id="rId3"/>
    <p:sldId id="257" r:id="rId4"/>
    <p:sldId id="258" r:id="rId5"/>
    <p:sldId id="260" r:id="rId6"/>
    <p:sldId id="261" r:id="rId7"/>
    <p:sldId id="263" r:id="rId8"/>
    <p:sldId id="264" r:id="rId9"/>
    <p:sldId id="265" r:id="rId10"/>
    <p:sldId id="266" r:id="rId11"/>
    <p:sldId id="267" r:id="rId12"/>
    <p:sldId id="269" r:id="rId13"/>
    <p:sldId id="270" r:id="rId14"/>
    <p:sldId id="271" r:id="rId15"/>
    <p:sldId id="272" r:id="rId1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A25"/>
    <a:srgbClr val="FBF3A1"/>
    <a:srgbClr val="73B335"/>
    <a:srgbClr val="F2C71E"/>
    <a:srgbClr val="185998"/>
    <a:srgbClr val="E8A1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8790" autoAdjust="0"/>
  </p:normalViewPr>
  <p:slideViewPr>
    <p:cSldViewPr snapToGrid="0" snapToObjects="1">
      <p:cViewPr>
        <p:scale>
          <a:sx n="90" d="100"/>
          <a:sy n="90" d="100"/>
        </p:scale>
        <p:origin x="-1398" y="-1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20" y="-8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E77D1-6994-4140-A661-7AE9294B266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CA"/>
        </a:p>
      </dgm:t>
    </dgm:pt>
    <dgm:pt modelId="{B53E2B6C-AC23-4D03-8EE8-0B6ECA1ACF87}">
      <dgm:prSet phldrT="[Text]"/>
      <dgm:spPr/>
      <dgm:t>
        <a:bodyPr/>
        <a:lstStyle/>
        <a:p>
          <a:r>
            <a:rPr lang="en-CA" dirty="0" smtClean="0"/>
            <a:t>Resources:</a:t>
          </a:r>
        </a:p>
        <a:p>
          <a:r>
            <a:rPr lang="en-CA" dirty="0" smtClean="0"/>
            <a:t>- Skills</a:t>
          </a:r>
        </a:p>
        <a:p>
          <a:r>
            <a:rPr lang="en-CA" dirty="0" smtClean="0"/>
            <a:t>- Knowledge</a:t>
          </a:r>
          <a:endParaRPr lang="en-CA" dirty="0"/>
        </a:p>
      </dgm:t>
    </dgm:pt>
    <dgm:pt modelId="{BA331A46-D539-4C9C-8442-3457538AB6D9}" type="parTrans" cxnId="{39C3BAF4-AD1D-4856-A33B-C1DBE774D407}">
      <dgm:prSet/>
      <dgm:spPr/>
      <dgm:t>
        <a:bodyPr/>
        <a:lstStyle/>
        <a:p>
          <a:endParaRPr lang="en-CA"/>
        </a:p>
      </dgm:t>
    </dgm:pt>
    <dgm:pt modelId="{7C7C9301-02A0-47AE-A3A2-DB61949B5029}" type="sibTrans" cxnId="{39C3BAF4-AD1D-4856-A33B-C1DBE774D407}">
      <dgm:prSet/>
      <dgm:spPr/>
      <dgm:t>
        <a:bodyPr/>
        <a:lstStyle/>
        <a:p>
          <a:endParaRPr lang="en-CA"/>
        </a:p>
      </dgm:t>
    </dgm:pt>
    <dgm:pt modelId="{323F5003-B513-4CC5-AD59-7F52726E01C3}">
      <dgm:prSet phldrT="[Text]"/>
      <dgm:spPr/>
      <dgm:t>
        <a:bodyPr/>
        <a:lstStyle/>
        <a:p>
          <a:r>
            <a:rPr lang="en-CA" dirty="0" smtClean="0"/>
            <a:t>Infrastructure:</a:t>
          </a:r>
        </a:p>
        <a:p>
          <a:r>
            <a:rPr lang="en-CA" dirty="0" smtClean="0"/>
            <a:t>- Hardware</a:t>
          </a:r>
        </a:p>
        <a:p>
          <a:r>
            <a:rPr lang="en-CA" dirty="0" smtClean="0"/>
            <a:t>- Software</a:t>
          </a:r>
          <a:endParaRPr lang="en-CA" dirty="0"/>
        </a:p>
      </dgm:t>
    </dgm:pt>
    <dgm:pt modelId="{D58D742F-6FE0-403F-9301-8E28AA7BF446}" type="parTrans" cxnId="{495E7139-BA5E-4494-82C3-1DC3A8750A6E}">
      <dgm:prSet/>
      <dgm:spPr/>
      <dgm:t>
        <a:bodyPr/>
        <a:lstStyle/>
        <a:p>
          <a:endParaRPr lang="en-CA"/>
        </a:p>
      </dgm:t>
    </dgm:pt>
    <dgm:pt modelId="{FDF9CE56-7B77-4E78-A337-33CB557DB3C0}" type="sibTrans" cxnId="{495E7139-BA5E-4494-82C3-1DC3A8750A6E}">
      <dgm:prSet/>
      <dgm:spPr/>
      <dgm:t>
        <a:bodyPr/>
        <a:lstStyle/>
        <a:p>
          <a:endParaRPr lang="en-CA"/>
        </a:p>
      </dgm:t>
    </dgm:pt>
    <dgm:pt modelId="{8E2C37B5-50B9-475F-B235-033290B9BA96}">
      <dgm:prSet phldrT="[Text]"/>
      <dgm:spPr/>
      <dgm:t>
        <a:bodyPr/>
        <a:lstStyle/>
        <a:p>
          <a:r>
            <a:rPr lang="en-CA" dirty="0" smtClean="0"/>
            <a:t>Professional environment:</a:t>
          </a:r>
        </a:p>
        <a:p>
          <a:r>
            <a:rPr lang="en-CA" dirty="0" smtClean="0"/>
            <a:t> - Standards</a:t>
          </a:r>
        </a:p>
        <a:p>
          <a:r>
            <a:rPr lang="en-CA" dirty="0" smtClean="0"/>
            <a:t>- Policy &amp; Procedures</a:t>
          </a:r>
          <a:endParaRPr lang="en-CA" dirty="0"/>
        </a:p>
      </dgm:t>
    </dgm:pt>
    <dgm:pt modelId="{A1AF4B04-8934-4916-82B9-0AB2F4EC523C}" type="sibTrans" cxnId="{6989851F-AF2F-4869-A41E-C9663CF5A52F}">
      <dgm:prSet/>
      <dgm:spPr/>
      <dgm:t>
        <a:bodyPr/>
        <a:lstStyle/>
        <a:p>
          <a:endParaRPr lang="en-CA"/>
        </a:p>
      </dgm:t>
    </dgm:pt>
    <dgm:pt modelId="{F55CCB04-F855-4C20-A3CE-2668BCF05BBE}" type="parTrans" cxnId="{6989851F-AF2F-4869-A41E-C9663CF5A52F}">
      <dgm:prSet/>
      <dgm:spPr/>
      <dgm:t>
        <a:bodyPr/>
        <a:lstStyle/>
        <a:p>
          <a:endParaRPr lang="en-CA"/>
        </a:p>
      </dgm:t>
    </dgm:pt>
    <dgm:pt modelId="{3BC02DBF-EAD2-4D9B-97A4-3C1BD326C878}" type="pres">
      <dgm:prSet presAssocID="{6C6E77D1-6994-4140-A661-7AE9294B266C}" presName="cycle" presStyleCnt="0">
        <dgm:presLayoutVars>
          <dgm:dir/>
          <dgm:resizeHandles val="exact"/>
        </dgm:presLayoutVars>
      </dgm:prSet>
      <dgm:spPr/>
      <dgm:t>
        <a:bodyPr/>
        <a:lstStyle/>
        <a:p>
          <a:endParaRPr lang="en-CA"/>
        </a:p>
      </dgm:t>
    </dgm:pt>
    <dgm:pt modelId="{32B257A1-A1F6-4341-92B2-B0E72FE8F8BF}" type="pres">
      <dgm:prSet presAssocID="{B53E2B6C-AC23-4D03-8EE8-0B6ECA1ACF87}" presName="node" presStyleLbl="node1" presStyleIdx="0" presStyleCnt="3" custRadScaleRad="100066" custRadScaleInc="-1319">
        <dgm:presLayoutVars>
          <dgm:bulletEnabled val="1"/>
        </dgm:presLayoutVars>
      </dgm:prSet>
      <dgm:spPr/>
      <dgm:t>
        <a:bodyPr/>
        <a:lstStyle/>
        <a:p>
          <a:endParaRPr lang="en-CA"/>
        </a:p>
      </dgm:t>
    </dgm:pt>
    <dgm:pt modelId="{486E1867-5382-4B2E-999E-78DEAE16F364}" type="pres">
      <dgm:prSet presAssocID="{7C7C9301-02A0-47AE-A3A2-DB61949B5029}" presName="sibTrans" presStyleLbl="sibTrans2D1" presStyleIdx="0" presStyleCnt="3"/>
      <dgm:spPr/>
      <dgm:t>
        <a:bodyPr/>
        <a:lstStyle/>
        <a:p>
          <a:endParaRPr lang="en-CA"/>
        </a:p>
      </dgm:t>
    </dgm:pt>
    <dgm:pt modelId="{91C4393D-F66A-496A-BC36-92B9B1287806}" type="pres">
      <dgm:prSet presAssocID="{7C7C9301-02A0-47AE-A3A2-DB61949B5029}" presName="connectorText" presStyleLbl="sibTrans2D1" presStyleIdx="0" presStyleCnt="3"/>
      <dgm:spPr/>
      <dgm:t>
        <a:bodyPr/>
        <a:lstStyle/>
        <a:p>
          <a:endParaRPr lang="en-CA"/>
        </a:p>
      </dgm:t>
    </dgm:pt>
    <dgm:pt modelId="{31FF5D85-CB35-4A6F-A36C-694E3AF5FF7B}" type="pres">
      <dgm:prSet presAssocID="{323F5003-B513-4CC5-AD59-7F52726E01C3}" presName="node" presStyleLbl="node1" presStyleIdx="1" presStyleCnt="3" custRadScaleRad="100043" custRadScaleInc="-7480">
        <dgm:presLayoutVars>
          <dgm:bulletEnabled val="1"/>
        </dgm:presLayoutVars>
      </dgm:prSet>
      <dgm:spPr/>
      <dgm:t>
        <a:bodyPr/>
        <a:lstStyle/>
        <a:p>
          <a:endParaRPr lang="en-CA"/>
        </a:p>
      </dgm:t>
    </dgm:pt>
    <dgm:pt modelId="{F317B531-6EE3-414A-8970-89EBF4B19ABC}" type="pres">
      <dgm:prSet presAssocID="{FDF9CE56-7B77-4E78-A337-33CB557DB3C0}" presName="sibTrans" presStyleLbl="sibTrans2D1" presStyleIdx="1" presStyleCnt="3"/>
      <dgm:spPr/>
      <dgm:t>
        <a:bodyPr/>
        <a:lstStyle/>
        <a:p>
          <a:endParaRPr lang="en-CA"/>
        </a:p>
      </dgm:t>
    </dgm:pt>
    <dgm:pt modelId="{77A4A23B-B005-47F0-B85F-FC80F7277E5D}" type="pres">
      <dgm:prSet presAssocID="{FDF9CE56-7B77-4E78-A337-33CB557DB3C0}" presName="connectorText" presStyleLbl="sibTrans2D1" presStyleIdx="1" presStyleCnt="3"/>
      <dgm:spPr/>
      <dgm:t>
        <a:bodyPr/>
        <a:lstStyle/>
        <a:p>
          <a:endParaRPr lang="en-CA"/>
        </a:p>
      </dgm:t>
    </dgm:pt>
    <dgm:pt modelId="{1FA49ED5-EBB9-4EF1-B021-E0ED3EC1B2B9}" type="pres">
      <dgm:prSet presAssocID="{8E2C37B5-50B9-475F-B235-033290B9BA96}" presName="node" presStyleLbl="node1" presStyleIdx="2" presStyleCnt="3" custRadScaleRad="99628" custRadScaleInc="7290">
        <dgm:presLayoutVars>
          <dgm:bulletEnabled val="1"/>
        </dgm:presLayoutVars>
      </dgm:prSet>
      <dgm:spPr/>
      <dgm:t>
        <a:bodyPr/>
        <a:lstStyle/>
        <a:p>
          <a:endParaRPr lang="en-CA"/>
        </a:p>
      </dgm:t>
    </dgm:pt>
    <dgm:pt modelId="{BDAB0962-1A1A-478C-B6F4-140CD366220B}" type="pres">
      <dgm:prSet presAssocID="{A1AF4B04-8934-4916-82B9-0AB2F4EC523C}" presName="sibTrans" presStyleLbl="sibTrans2D1" presStyleIdx="2" presStyleCnt="3"/>
      <dgm:spPr/>
      <dgm:t>
        <a:bodyPr/>
        <a:lstStyle/>
        <a:p>
          <a:endParaRPr lang="en-CA"/>
        </a:p>
      </dgm:t>
    </dgm:pt>
    <dgm:pt modelId="{FA9406BD-3BED-4651-985E-A62E9EA060B6}" type="pres">
      <dgm:prSet presAssocID="{A1AF4B04-8934-4916-82B9-0AB2F4EC523C}" presName="connectorText" presStyleLbl="sibTrans2D1" presStyleIdx="2" presStyleCnt="3"/>
      <dgm:spPr/>
      <dgm:t>
        <a:bodyPr/>
        <a:lstStyle/>
        <a:p>
          <a:endParaRPr lang="en-CA"/>
        </a:p>
      </dgm:t>
    </dgm:pt>
  </dgm:ptLst>
  <dgm:cxnLst>
    <dgm:cxn modelId="{06444708-8843-4FD1-B02B-D0770DDCEDF1}" type="presOf" srcId="{6C6E77D1-6994-4140-A661-7AE9294B266C}" destId="{3BC02DBF-EAD2-4D9B-97A4-3C1BD326C878}" srcOrd="0" destOrd="0" presId="urn:microsoft.com/office/officeart/2005/8/layout/cycle2"/>
    <dgm:cxn modelId="{495E7139-BA5E-4494-82C3-1DC3A8750A6E}" srcId="{6C6E77D1-6994-4140-A661-7AE9294B266C}" destId="{323F5003-B513-4CC5-AD59-7F52726E01C3}" srcOrd="1" destOrd="0" parTransId="{D58D742F-6FE0-403F-9301-8E28AA7BF446}" sibTransId="{FDF9CE56-7B77-4E78-A337-33CB557DB3C0}"/>
    <dgm:cxn modelId="{239530DD-C886-4ABD-A100-E81FE015BE53}" type="presOf" srcId="{A1AF4B04-8934-4916-82B9-0AB2F4EC523C}" destId="{FA9406BD-3BED-4651-985E-A62E9EA060B6}" srcOrd="1" destOrd="0" presId="urn:microsoft.com/office/officeart/2005/8/layout/cycle2"/>
    <dgm:cxn modelId="{6FAC7CCB-A7CD-46E0-BA7B-57B2A7E55D4B}" type="presOf" srcId="{FDF9CE56-7B77-4E78-A337-33CB557DB3C0}" destId="{77A4A23B-B005-47F0-B85F-FC80F7277E5D}" srcOrd="1" destOrd="0" presId="urn:microsoft.com/office/officeart/2005/8/layout/cycle2"/>
    <dgm:cxn modelId="{FE7B6070-43B5-47DE-A76F-62D65055580D}" type="presOf" srcId="{323F5003-B513-4CC5-AD59-7F52726E01C3}" destId="{31FF5D85-CB35-4A6F-A36C-694E3AF5FF7B}" srcOrd="0" destOrd="0" presId="urn:microsoft.com/office/officeart/2005/8/layout/cycle2"/>
    <dgm:cxn modelId="{F7A03AB4-13AA-431A-BE14-B861499855FA}" type="presOf" srcId="{8E2C37B5-50B9-475F-B235-033290B9BA96}" destId="{1FA49ED5-EBB9-4EF1-B021-E0ED3EC1B2B9}" srcOrd="0" destOrd="0" presId="urn:microsoft.com/office/officeart/2005/8/layout/cycle2"/>
    <dgm:cxn modelId="{39C3BAF4-AD1D-4856-A33B-C1DBE774D407}" srcId="{6C6E77D1-6994-4140-A661-7AE9294B266C}" destId="{B53E2B6C-AC23-4D03-8EE8-0B6ECA1ACF87}" srcOrd="0" destOrd="0" parTransId="{BA331A46-D539-4C9C-8442-3457538AB6D9}" sibTransId="{7C7C9301-02A0-47AE-A3A2-DB61949B5029}"/>
    <dgm:cxn modelId="{3FFE0DB8-5B63-45C1-8651-C6663293EDFA}" type="presOf" srcId="{FDF9CE56-7B77-4E78-A337-33CB557DB3C0}" destId="{F317B531-6EE3-414A-8970-89EBF4B19ABC}" srcOrd="0" destOrd="0" presId="urn:microsoft.com/office/officeart/2005/8/layout/cycle2"/>
    <dgm:cxn modelId="{4D472FEE-80E8-4A04-96E9-CA5B49F7042D}" type="presOf" srcId="{A1AF4B04-8934-4916-82B9-0AB2F4EC523C}" destId="{BDAB0962-1A1A-478C-B6F4-140CD366220B}" srcOrd="0" destOrd="0" presId="urn:microsoft.com/office/officeart/2005/8/layout/cycle2"/>
    <dgm:cxn modelId="{C5BF9A4D-65E0-433F-A306-439960693F73}" type="presOf" srcId="{B53E2B6C-AC23-4D03-8EE8-0B6ECA1ACF87}" destId="{32B257A1-A1F6-4341-92B2-B0E72FE8F8BF}" srcOrd="0" destOrd="0" presId="urn:microsoft.com/office/officeart/2005/8/layout/cycle2"/>
    <dgm:cxn modelId="{6989851F-AF2F-4869-A41E-C9663CF5A52F}" srcId="{6C6E77D1-6994-4140-A661-7AE9294B266C}" destId="{8E2C37B5-50B9-475F-B235-033290B9BA96}" srcOrd="2" destOrd="0" parTransId="{F55CCB04-F855-4C20-A3CE-2668BCF05BBE}" sibTransId="{A1AF4B04-8934-4916-82B9-0AB2F4EC523C}"/>
    <dgm:cxn modelId="{52D3CA00-1E70-4FF2-A692-2ED883696D47}" type="presOf" srcId="{7C7C9301-02A0-47AE-A3A2-DB61949B5029}" destId="{91C4393D-F66A-496A-BC36-92B9B1287806}" srcOrd="1" destOrd="0" presId="urn:microsoft.com/office/officeart/2005/8/layout/cycle2"/>
    <dgm:cxn modelId="{F6E73850-B7C3-4E3D-B3E7-26353B167F76}" type="presOf" srcId="{7C7C9301-02A0-47AE-A3A2-DB61949B5029}" destId="{486E1867-5382-4B2E-999E-78DEAE16F364}" srcOrd="0" destOrd="0" presId="urn:microsoft.com/office/officeart/2005/8/layout/cycle2"/>
    <dgm:cxn modelId="{E1A8BBCC-372B-4D1D-996C-54FC283301EC}" type="presParOf" srcId="{3BC02DBF-EAD2-4D9B-97A4-3C1BD326C878}" destId="{32B257A1-A1F6-4341-92B2-B0E72FE8F8BF}" srcOrd="0" destOrd="0" presId="urn:microsoft.com/office/officeart/2005/8/layout/cycle2"/>
    <dgm:cxn modelId="{BFE1CBD7-82E4-4018-AC53-AD1B9378D82F}" type="presParOf" srcId="{3BC02DBF-EAD2-4D9B-97A4-3C1BD326C878}" destId="{486E1867-5382-4B2E-999E-78DEAE16F364}" srcOrd="1" destOrd="0" presId="urn:microsoft.com/office/officeart/2005/8/layout/cycle2"/>
    <dgm:cxn modelId="{2AFE5F25-27AF-4A6B-9D88-1100CD551765}" type="presParOf" srcId="{486E1867-5382-4B2E-999E-78DEAE16F364}" destId="{91C4393D-F66A-496A-BC36-92B9B1287806}" srcOrd="0" destOrd="0" presId="urn:microsoft.com/office/officeart/2005/8/layout/cycle2"/>
    <dgm:cxn modelId="{D8FF451D-3112-4108-A0B0-26A068868F0E}" type="presParOf" srcId="{3BC02DBF-EAD2-4D9B-97A4-3C1BD326C878}" destId="{31FF5D85-CB35-4A6F-A36C-694E3AF5FF7B}" srcOrd="2" destOrd="0" presId="urn:microsoft.com/office/officeart/2005/8/layout/cycle2"/>
    <dgm:cxn modelId="{69E1A0EF-71C8-4C51-BFEE-9775D5A945B9}" type="presParOf" srcId="{3BC02DBF-EAD2-4D9B-97A4-3C1BD326C878}" destId="{F317B531-6EE3-414A-8970-89EBF4B19ABC}" srcOrd="3" destOrd="0" presId="urn:microsoft.com/office/officeart/2005/8/layout/cycle2"/>
    <dgm:cxn modelId="{D6053270-09BC-415A-BE1B-DE148FB0D2AA}" type="presParOf" srcId="{F317B531-6EE3-414A-8970-89EBF4B19ABC}" destId="{77A4A23B-B005-47F0-B85F-FC80F7277E5D}" srcOrd="0" destOrd="0" presId="urn:microsoft.com/office/officeart/2005/8/layout/cycle2"/>
    <dgm:cxn modelId="{0C131A6A-581E-421D-B2FF-43FC18149766}" type="presParOf" srcId="{3BC02DBF-EAD2-4D9B-97A4-3C1BD326C878}" destId="{1FA49ED5-EBB9-4EF1-B021-E0ED3EC1B2B9}" srcOrd="4" destOrd="0" presId="urn:microsoft.com/office/officeart/2005/8/layout/cycle2"/>
    <dgm:cxn modelId="{E1BE977E-B20D-4958-82CD-34D66B92C297}" type="presParOf" srcId="{3BC02DBF-EAD2-4D9B-97A4-3C1BD326C878}" destId="{BDAB0962-1A1A-478C-B6F4-140CD366220B}" srcOrd="5" destOrd="0" presId="urn:microsoft.com/office/officeart/2005/8/layout/cycle2"/>
    <dgm:cxn modelId="{3788A387-D4F8-43B3-93CB-4EFFA0E9533D}" type="presParOf" srcId="{BDAB0962-1A1A-478C-B6F4-140CD366220B}" destId="{FA9406BD-3BED-4651-985E-A62E9EA060B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6F3694-AA1E-40DC-B7AE-F4DA674C52F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CA"/>
        </a:p>
      </dgm:t>
    </dgm:pt>
    <dgm:pt modelId="{0438F95C-B867-40C8-B601-BB36294153F5}">
      <dgm:prSet custT="1"/>
      <dgm:spPr>
        <a:solidFill>
          <a:schemeClr val="accent2">
            <a:lumMod val="75000"/>
          </a:schemeClr>
        </a:solidFill>
      </dgm:spPr>
      <dgm:t>
        <a:bodyPr/>
        <a:lstStyle/>
        <a:p>
          <a:r>
            <a:rPr lang="en-CA" sz="1800" dirty="0" smtClean="0"/>
            <a:t>Partners: Associations </a:t>
          </a:r>
          <a:r>
            <a:rPr lang="en-CA" sz="1800" dirty="0" smtClean="0"/>
            <a:t>CNSA, ANSM, NSLA </a:t>
          </a:r>
          <a:endParaRPr lang="en-CA" sz="1800" dirty="0"/>
        </a:p>
      </dgm:t>
    </dgm:pt>
    <dgm:pt modelId="{9C01293D-C7D6-457C-AC32-3D8D2255D9AA}" type="parTrans" cxnId="{1B4D3FCA-CB39-4892-8CFF-FE8ECC987BC7}">
      <dgm:prSet/>
      <dgm:spPr/>
      <dgm:t>
        <a:bodyPr/>
        <a:lstStyle/>
        <a:p>
          <a:endParaRPr lang="en-CA"/>
        </a:p>
      </dgm:t>
    </dgm:pt>
    <dgm:pt modelId="{F1E04B2E-AE26-40F4-A15F-0FC1A1AAEDED}" type="sibTrans" cxnId="{1B4D3FCA-CB39-4892-8CFF-FE8ECC987BC7}">
      <dgm:prSet/>
      <dgm:spPr>
        <a:solidFill>
          <a:schemeClr val="accent2">
            <a:lumMod val="40000"/>
            <a:lumOff val="60000"/>
          </a:schemeClr>
        </a:solidFill>
      </dgm:spPr>
      <dgm:t>
        <a:bodyPr/>
        <a:lstStyle/>
        <a:p>
          <a:endParaRPr lang="en-CA"/>
        </a:p>
      </dgm:t>
    </dgm:pt>
    <dgm:pt modelId="{57DBBE41-460D-4018-991D-6CEB02F0FD00}">
      <dgm:prSet custT="1"/>
      <dgm:spPr>
        <a:solidFill>
          <a:schemeClr val="accent2">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sz="1600" dirty="0" smtClean="0"/>
            <a:t>Funding </a:t>
          </a:r>
          <a:r>
            <a:rPr lang="en-CA" sz="1600" dirty="0" smtClean="0"/>
            <a:t>support: </a:t>
          </a:r>
        </a:p>
        <a:p>
          <a:pPr marL="0" marR="0" indent="0" defTabSz="914400" eaLnBrk="1" fontAlgn="auto" latinLnBrk="0" hangingPunct="1">
            <a:lnSpc>
              <a:spcPct val="100000"/>
            </a:lnSpc>
            <a:spcBef>
              <a:spcPts val="0"/>
            </a:spcBef>
            <a:spcAft>
              <a:spcPts val="0"/>
            </a:spcAft>
            <a:buClrTx/>
            <a:buSzTx/>
            <a:buFontTx/>
            <a:buNone/>
            <a:tabLst/>
            <a:defRPr/>
          </a:pPr>
          <a:r>
            <a:rPr lang="en-CA" sz="1600" dirty="0" smtClean="0"/>
            <a:t>Access </a:t>
          </a:r>
          <a:r>
            <a:rPr lang="en-CA" sz="1600" dirty="0" smtClean="0"/>
            <a:t>to hardware, software, storage</a:t>
          </a:r>
        </a:p>
        <a:p>
          <a:pPr defTabSz="577850">
            <a:lnSpc>
              <a:spcPct val="90000"/>
            </a:lnSpc>
            <a:spcBef>
              <a:spcPct val="0"/>
            </a:spcBef>
            <a:spcAft>
              <a:spcPct val="35000"/>
            </a:spcAft>
          </a:pPr>
          <a:endParaRPr lang="en-CA" sz="1300" dirty="0" smtClean="0"/>
        </a:p>
      </dgm:t>
    </dgm:pt>
    <dgm:pt modelId="{CDA6A82C-1ED2-425D-B887-C2FC52E375AF}" type="parTrans" cxnId="{F619E41E-3718-4EE2-AD14-14C4BD22641D}">
      <dgm:prSet/>
      <dgm:spPr/>
      <dgm:t>
        <a:bodyPr/>
        <a:lstStyle/>
        <a:p>
          <a:endParaRPr lang="en-CA"/>
        </a:p>
      </dgm:t>
    </dgm:pt>
    <dgm:pt modelId="{4891CE54-26FD-46A1-AE84-A259DBD14473}" type="sibTrans" cxnId="{F619E41E-3718-4EE2-AD14-14C4BD22641D}">
      <dgm:prSet/>
      <dgm:spPr>
        <a:solidFill>
          <a:schemeClr val="accent2">
            <a:lumMod val="40000"/>
            <a:lumOff val="60000"/>
          </a:schemeClr>
        </a:solidFill>
      </dgm:spPr>
      <dgm:t>
        <a:bodyPr/>
        <a:lstStyle/>
        <a:p>
          <a:endParaRPr lang="en-CA"/>
        </a:p>
      </dgm:t>
    </dgm:pt>
    <dgm:pt modelId="{0B22F820-960F-4510-AE29-85CFFBEA781D}">
      <dgm:prSet phldrT="[Text]" custT="1"/>
      <dgm:spPr>
        <a:solidFill>
          <a:schemeClr val="accent2">
            <a:lumMod val="75000"/>
          </a:schemeClr>
        </a:solidFill>
      </dgm:spPr>
      <dgm:t>
        <a:bodyPr/>
        <a:lstStyle/>
        <a:p>
          <a:r>
            <a:rPr lang="en-CA" sz="1800" dirty="0" smtClean="0"/>
            <a:t>Leadership </a:t>
          </a:r>
          <a:r>
            <a:rPr lang="en-CA" sz="1800" dirty="0" smtClean="0"/>
            <a:t>Institutions: </a:t>
          </a:r>
          <a:r>
            <a:rPr lang="en-CA" sz="1800" dirty="0" smtClean="0"/>
            <a:t>NSA, NSM, Libraries</a:t>
          </a:r>
          <a:endParaRPr lang="en-CA" sz="1800" dirty="0"/>
        </a:p>
      </dgm:t>
    </dgm:pt>
    <dgm:pt modelId="{C386635C-27AC-4BD7-B795-A844A80133B9}" type="parTrans" cxnId="{A9ED37AA-ED38-4C30-8257-A71AEB302E33}">
      <dgm:prSet/>
      <dgm:spPr/>
      <dgm:t>
        <a:bodyPr/>
        <a:lstStyle/>
        <a:p>
          <a:endParaRPr lang="en-CA"/>
        </a:p>
      </dgm:t>
    </dgm:pt>
    <dgm:pt modelId="{8213D478-1CD0-4972-ABBE-DBA342DAE954}" type="sibTrans" cxnId="{A9ED37AA-ED38-4C30-8257-A71AEB302E33}">
      <dgm:prSet/>
      <dgm:spPr>
        <a:solidFill>
          <a:schemeClr val="accent2">
            <a:lumMod val="40000"/>
            <a:lumOff val="60000"/>
          </a:schemeClr>
        </a:solidFill>
      </dgm:spPr>
      <dgm:t>
        <a:bodyPr/>
        <a:lstStyle/>
        <a:p>
          <a:endParaRPr lang="en-CA"/>
        </a:p>
      </dgm:t>
    </dgm:pt>
    <dgm:pt modelId="{61B75D32-0CD3-41FF-AC3D-541467EA4873}" type="pres">
      <dgm:prSet presAssocID="{146F3694-AA1E-40DC-B7AE-F4DA674C52FD}" presName="cycle" presStyleCnt="0">
        <dgm:presLayoutVars>
          <dgm:dir/>
          <dgm:resizeHandles val="exact"/>
        </dgm:presLayoutVars>
      </dgm:prSet>
      <dgm:spPr/>
      <dgm:t>
        <a:bodyPr/>
        <a:lstStyle/>
        <a:p>
          <a:endParaRPr lang="en-CA"/>
        </a:p>
      </dgm:t>
    </dgm:pt>
    <dgm:pt modelId="{91833E89-FECF-40F0-9E61-00D290B15C04}" type="pres">
      <dgm:prSet presAssocID="{0438F95C-B867-40C8-B601-BB36294153F5}" presName="node" presStyleLbl="node1" presStyleIdx="0" presStyleCnt="3" custScaleX="104323">
        <dgm:presLayoutVars>
          <dgm:bulletEnabled val="1"/>
        </dgm:presLayoutVars>
      </dgm:prSet>
      <dgm:spPr/>
      <dgm:t>
        <a:bodyPr/>
        <a:lstStyle/>
        <a:p>
          <a:endParaRPr lang="en-CA"/>
        </a:p>
      </dgm:t>
    </dgm:pt>
    <dgm:pt modelId="{7F7D2550-EBFE-4D8E-8F87-AB4B1D86FDAB}" type="pres">
      <dgm:prSet presAssocID="{F1E04B2E-AE26-40F4-A15F-0FC1A1AAEDED}" presName="sibTrans" presStyleLbl="sibTrans2D1" presStyleIdx="0" presStyleCnt="3"/>
      <dgm:spPr/>
      <dgm:t>
        <a:bodyPr/>
        <a:lstStyle/>
        <a:p>
          <a:endParaRPr lang="en-CA"/>
        </a:p>
      </dgm:t>
    </dgm:pt>
    <dgm:pt modelId="{FCC074C2-40DB-49E2-8732-004BA8F409F8}" type="pres">
      <dgm:prSet presAssocID="{F1E04B2E-AE26-40F4-A15F-0FC1A1AAEDED}" presName="connectorText" presStyleLbl="sibTrans2D1" presStyleIdx="0" presStyleCnt="3"/>
      <dgm:spPr/>
      <dgm:t>
        <a:bodyPr/>
        <a:lstStyle/>
        <a:p>
          <a:endParaRPr lang="en-CA"/>
        </a:p>
      </dgm:t>
    </dgm:pt>
    <dgm:pt modelId="{FE3464CC-29DF-4B60-9309-22BA811592FF}" type="pres">
      <dgm:prSet presAssocID="{57DBBE41-460D-4018-991D-6CEB02F0FD00}" presName="node" presStyleLbl="node1" presStyleIdx="1" presStyleCnt="3" custScaleX="111835">
        <dgm:presLayoutVars>
          <dgm:bulletEnabled val="1"/>
        </dgm:presLayoutVars>
      </dgm:prSet>
      <dgm:spPr/>
      <dgm:t>
        <a:bodyPr/>
        <a:lstStyle/>
        <a:p>
          <a:endParaRPr lang="en-CA"/>
        </a:p>
      </dgm:t>
    </dgm:pt>
    <dgm:pt modelId="{13EF6FA6-6AFC-454D-9099-3D07AD16B9BC}" type="pres">
      <dgm:prSet presAssocID="{4891CE54-26FD-46A1-AE84-A259DBD14473}" presName="sibTrans" presStyleLbl="sibTrans2D1" presStyleIdx="1" presStyleCnt="3"/>
      <dgm:spPr/>
      <dgm:t>
        <a:bodyPr/>
        <a:lstStyle/>
        <a:p>
          <a:endParaRPr lang="en-CA"/>
        </a:p>
      </dgm:t>
    </dgm:pt>
    <dgm:pt modelId="{D16CD71C-46C8-46A3-BB94-8143D0F7F109}" type="pres">
      <dgm:prSet presAssocID="{4891CE54-26FD-46A1-AE84-A259DBD14473}" presName="connectorText" presStyleLbl="sibTrans2D1" presStyleIdx="1" presStyleCnt="3"/>
      <dgm:spPr/>
      <dgm:t>
        <a:bodyPr/>
        <a:lstStyle/>
        <a:p>
          <a:endParaRPr lang="en-CA"/>
        </a:p>
      </dgm:t>
    </dgm:pt>
    <dgm:pt modelId="{DCBD76DC-049D-496F-ABD5-5E0C5C39E501}" type="pres">
      <dgm:prSet presAssocID="{0B22F820-960F-4510-AE29-85CFFBEA781D}" presName="node" presStyleLbl="node1" presStyleIdx="2" presStyleCnt="3" custRadScaleRad="99628" custRadScaleInc="7290">
        <dgm:presLayoutVars>
          <dgm:bulletEnabled val="1"/>
        </dgm:presLayoutVars>
      </dgm:prSet>
      <dgm:spPr/>
      <dgm:t>
        <a:bodyPr/>
        <a:lstStyle/>
        <a:p>
          <a:endParaRPr lang="en-CA"/>
        </a:p>
      </dgm:t>
    </dgm:pt>
    <dgm:pt modelId="{55CB33BF-F5ED-47E4-96AB-FB2BBFBA759A}" type="pres">
      <dgm:prSet presAssocID="{8213D478-1CD0-4972-ABBE-DBA342DAE954}" presName="sibTrans" presStyleLbl="sibTrans2D1" presStyleIdx="2" presStyleCnt="3"/>
      <dgm:spPr/>
      <dgm:t>
        <a:bodyPr/>
        <a:lstStyle/>
        <a:p>
          <a:endParaRPr lang="en-CA"/>
        </a:p>
      </dgm:t>
    </dgm:pt>
    <dgm:pt modelId="{7470D960-7196-492B-B3B8-40ED05BD4EC8}" type="pres">
      <dgm:prSet presAssocID="{8213D478-1CD0-4972-ABBE-DBA342DAE954}" presName="connectorText" presStyleLbl="sibTrans2D1" presStyleIdx="2" presStyleCnt="3"/>
      <dgm:spPr/>
      <dgm:t>
        <a:bodyPr/>
        <a:lstStyle/>
        <a:p>
          <a:endParaRPr lang="en-CA"/>
        </a:p>
      </dgm:t>
    </dgm:pt>
  </dgm:ptLst>
  <dgm:cxnLst>
    <dgm:cxn modelId="{A9ED37AA-ED38-4C30-8257-A71AEB302E33}" srcId="{146F3694-AA1E-40DC-B7AE-F4DA674C52FD}" destId="{0B22F820-960F-4510-AE29-85CFFBEA781D}" srcOrd="2" destOrd="0" parTransId="{C386635C-27AC-4BD7-B795-A844A80133B9}" sibTransId="{8213D478-1CD0-4972-ABBE-DBA342DAE954}"/>
    <dgm:cxn modelId="{6255C89F-F3DA-4821-8B5A-675BE9BE318D}" type="presOf" srcId="{57DBBE41-460D-4018-991D-6CEB02F0FD00}" destId="{FE3464CC-29DF-4B60-9309-22BA811592FF}" srcOrd="0" destOrd="0" presId="urn:microsoft.com/office/officeart/2005/8/layout/cycle2"/>
    <dgm:cxn modelId="{F4726CDA-5D51-4FD3-AB81-16CDD0E27003}" type="presOf" srcId="{0438F95C-B867-40C8-B601-BB36294153F5}" destId="{91833E89-FECF-40F0-9E61-00D290B15C04}" srcOrd="0" destOrd="0" presId="urn:microsoft.com/office/officeart/2005/8/layout/cycle2"/>
    <dgm:cxn modelId="{E36AB738-A4FE-4F0F-A29A-18102208353C}" type="presOf" srcId="{146F3694-AA1E-40DC-B7AE-F4DA674C52FD}" destId="{61B75D32-0CD3-41FF-AC3D-541467EA4873}" srcOrd="0" destOrd="0" presId="urn:microsoft.com/office/officeart/2005/8/layout/cycle2"/>
    <dgm:cxn modelId="{E043D0C9-C568-42D8-AAA2-FBF66E5DFADE}" type="presOf" srcId="{F1E04B2E-AE26-40F4-A15F-0FC1A1AAEDED}" destId="{7F7D2550-EBFE-4D8E-8F87-AB4B1D86FDAB}" srcOrd="0" destOrd="0" presId="urn:microsoft.com/office/officeart/2005/8/layout/cycle2"/>
    <dgm:cxn modelId="{091325E0-4074-48A2-940F-B8742716BBFB}" type="presOf" srcId="{8213D478-1CD0-4972-ABBE-DBA342DAE954}" destId="{55CB33BF-F5ED-47E4-96AB-FB2BBFBA759A}" srcOrd="0" destOrd="0" presId="urn:microsoft.com/office/officeart/2005/8/layout/cycle2"/>
    <dgm:cxn modelId="{520E4A2B-52EE-4090-8FAC-EB292A930319}" type="presOf" srcId="{0B22F820-960F-4510-AE29-85CFFBEA781D}" destId="{DCBD76DC-049D-496F-ABD5-5E0C5C39E501}" srcOrd="0" destOrd="0" presId="urn:microsoft.com/office/officeart/2005/8/layout/cycle2"/>
    <dgm:cxn modelId="{F619E41E-3718-4EE2-AD14-14C4BD22641D}" srcId="{146F3694-AA1E-40DC-B7AE-F4DA674C52FD}" destId="{57DBBE41-460D-4018-991D-6CEB02F0FD00}" srcOrd="1" destOrd="0" parTransId="{CDA6A82C-1ED2-425D-B887-C2FC52E375AF}" sibTransId="{4891CE54-26FD-46A1-AE84-A259DBD14473}"/>
    <dgm:cxn modelId="{3D4EE596-E95B-4C20-9F94-69D7775C4E2F}" type="presOf" srcId="{F1E04B2E-AE26-40F4-A15F-0FC1A1AAEDED}" destId="{FCC074C2-40DB-49E2-8732-004BA8F409F8}" srcOrd="1" destOrd="0" presId="urn:microsoft.com/office/officeart/2005/8/layout/cycle2"/>
    <dgm:cxn modelId="{FAF67D08-803D-49B2-9B1B-4E1BB5F07E09}" type="presOf" srcId="{8213D478-1CD0-4972-ABBE-DBA342DAE954}" destId="{7470D960-7196-492B-B3B8-40ED05BD4EC8}" srcOrd="1" destOrd="0" presId="urn:microsoft.com/office/officeart/2005/8/layout/cycle2"/>
    <dgm:cxn modelId="{1B4D3FCA-CB39-4892-8CFF-FE8ECC987BC7}" srcId="{146F3694-AA1E-40DC-B7AE-F4DA674C52FD}" destId="{0438F95C-B867-40C8-B601-BB36294153F5}" srcOrd="0" destOrd="0" parTransId="{9C01293D-C7D6-457C-AC32-3D8D2255D9AA}" sibTransId="{F1E04B2E-AE26-40F4-A15F-0FC1A1AAEDED}"/>
    <dgm:cxn modelId="{84DABF2E-E212-406C-A6DC-85F97720D199}" type="presOf" srcId="{4891CE54-26FD-46A1-AE84-A259DBD14473}" destId="{D16CD71C-46C8-46A3-BB94-8143D0F7F109}" srcOrd="1" destOrd="0" presId="urn:microsoft.com/office/officeart/2005/8/layout/cycle2"/>
    <dgm:cxn modelId="{C83E8CFF-E6AE-4634-84DF-606682AAD38A}" type="presOf" srcId="{4891CE54-26FD-46A1-AE84-A259DBD14473}" destId="{13EF6FA6-6AFC-454D-9099-3D07AD16B9BC}" srcOrd="0" destOrd="0" presId="urn:microsoft.com/office/officeart/2005/8/layout/cycle2"/>
    <dgm:cxn modelId="{CE4EFD9C-2B3E-4799-A57C-E62952F26149}" type="presParOf" srcId="{61B75D32-0CD3-41FF-AC3D-541467EA4873}" destId="{91833E89-FECF-40F0-9E61-00D290B15C04}" srcOrd="0" destOrd="0" presId="urn:microsoft.com/office/officeart/2005/8/layout/cycle2"/>
    <dgm:cxn modelId="{1DF0E84C-57E3-4B6D-A302-3BE7D5C15A3E}" type="presParOf" srcId="{61B75D32-0CD3-41FF-AC3D-541467EA4873}" destId="{7F7D2550-EBFE-4D8E-8F87-AB4B1D86FDAB}" srcOrd="1" destOrd="0" presId="urn:microsoft.com/office/officeart/2005/8/layout/cycle2"/>
    <dgm:cxn modelId="{85B21A1A-7186-4C67-A88B-EEAB5795A19A}" type="presParOf" srcId="{7F7D2550-EBFE-4D8E-8F87-AB4B1D86FDAB}" destId="{FCC074C2-40DB-49E2-8732-004BA8F409F8}" srcOrd="0" destOrd="0" presId="urn:microsoft.com/office/officeart/2005/8/layout/cycle2"/>
    <dgm:cxn modelId="{A57A7A37-8098-4510-8D6C-D4CCC2F0A088}" type="presParOf" srcId="{61B75D32-0CD3-41FF-AC3D-541467EA4873}" destId="{FE3464CC-29DF-4B60-9309-22BA811592FF}" srcOrd="2" destOrd="0" presId="urn:microsoft.com/office/officeart/2005/8/layout/cycle2"/>
    <dgm:cxn modelId="{5C0FC628-D9A7-42AA-9526-9B956EA10D3E}" type="presParOf" srcId="{61B75D32-0CD3-41FF-AC3D-541467EA4873}" destId="{13EF6FA6-6AFC-454D-9099-3D07AD16B9BC}" srcOrd="3" destOrd="0" presId="urn:microsoft.com/office/officeart/2005/8/layout/cycle2"/>
    <dgm:cxn modelId="{00A53056-E28B-4F03-A487-B6FF3D829468}" type="presParOf" srcId="{13EF6FA6-6AFC-454D-9099-3D07AD16B9BC}" destId="{D16CD71C-46C8-46A3-BB94-8143D0F7F109}" srcOrd="0" destOrd="0" presId="urn:microsoft.com/office/officeart/2005/8/layout/cycle2"/>
    <dgm:cxn modelId="{3E65F505-17B6-4C4D-B719-940BB689DE4F}" type="presParOf" srcId="{61B75D32-0CD3-41FF-AC3D-541467EA4873}" destId="{DCBD76DC-049D-496F-ABD5-5E0C5C39E501}" srcOrd="4" destOrd="0" presId="urn:microsoft.com/office/officeart/2005/8/layout/cycle2"/>
    <dgm:cxn modelId="{20586D13-7F52-49CF-A316-F7941FDAAB0C}" type="presParOf" srcId="{61B75D32-0CD3-41FF-AC3D-541467EA4873}" destId="{55CB33BF-F5ED-47E4-96AB-FB2BBFBA759A}" srcOrd="5" destOrd="0" presId="urn:microsoft.com/office/officeart/2005/8/layout/cycle2"/>
    <dgm:cxn modelId="{CB87E1EA-E30B-413D-B30B-C8C1B6029BAA}" type="presParOf" srcId="{55CB33BF-F5ED-47E4-96AB-FB2BBFBA759A}" destId="{7470D960-7196-492B-B3B8-40ED05BD4EC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257A1-A1F6-4341-92B2-B0E72FE8F8BF}">
      <dsp:nvSpPr>
        <dsp:cNvPr id="0" name=""/>
        <dsp:cNvSpPr/>
      </dsp:nvSpPr>
      <dsp:spPr>
        <a:xfrm>
          <a:off x="1579556" y="0"/>
          <a:ext cx="1906922" cy="19069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kern="1200" dirty="0" smtClean="0"/>
            <a:t>Resources:</a:t>
          </a:r>
        </a:p>
        <a:p>
          <a:pPr lvl="0" algn="ctr" defTabSz="711200">
            <a:lnSpc>
              <a:spcPct val="90000"/>
            </a:lnSpc>
            <a:spcBef>
              <a:spcPct val="0"/>
            </a:spcBef>
            <a:spcAft>
              <a:spcPct val="35000"/>
            </a:spcAft>
          </a:pPr>
          <a:r>
            <a:rPr lang="en-CA" sz="1600" kern="1200" dirty="0" smtClean="0"/>
            <a:t>- Skills</a:t>
          </a:r>
        </a:p>
        <a:p>
          <a:pPr lvl="0" algn="ctr" defTabSz="711200">
            <a:lnSpc>
              <a:spcPct val="90000"/>
            </a:lnSpc>
            <a:spcBef>
              <a:spcPct val="0"/>
            </a:spcBef>
            <a:spcAft>
              <a:spcPct val="35000"/>
            </a:spcAft>
          </a:pPr>
          <a:r>
            <a:rPr lang="en-CA" sz="1600" kern="1200" dirty="0" smtClean="0"/>
            <a:t>- Knowledge</a:t>
          </a:r>
          <a:endParaRPr lang="en-CA" sz="1600" kern="1200" dirty="0"/>
        </a:p>
      </dsp:txBody>
      <dsp:txXfrm>
        <a:off x="1858818" y="279262"/>
        <a:ext cx="1348398" cy="1348398"/>
      </dsp:txXfrm>
    </dsp:sp>
    <dsp:sp modelId="{486E1867-5382-4B2E-999E-78DEAE16F364}">
      <dsp:nvSpPr>
        <dsp:cNvPr id="0" name=""/>
        <dsp:cNvSpPr/>
      </dsp:nvSpPr>
      <dsp:spPr>
        <a:xfrm rot="3441863">
          <a:off x="3044101" y="1803887"/>
          <a:ext cx="479218" cy="643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3077218" y="1872071"/>
        <a:ext cx="335453" cy="386152"/>
      </dsp:txXfrm>
    </dsp:sp>
    <dsp:sp modelId="{31FF5D85-CB35-4A6F-A36C-694E3AF5FF7B}">
      <dsp:nvSpPr>
        <dsp:cNvPr id="0" name=""/>
        <dsp:cNvSpPr/>
      </dsp:nvSpPr>
      <dsp:spPr>
        <a:xfrm>
          <a:off x="3095571" y="2367282"/>
          <a:ext cx="1906922" cy="19069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kern="1200" dirty="0" smtClean="0"/>
            <a:t>Infrastructure:</a:t>
          </a:r>
        </a:p>
        <a:p>
          <a:pPr lvl="0" algn="ctr" defTabSz="711200">
            <a:lnSpc>
              <a:spcPct val="90000"/>
            </a:lnSpc>
            <a:spcBef>
              <a:spcPct val="0"/>
            </a:spcBef>
            <a:spcAft>
              <a:spcPct val="35000"/>
            </a:spcAft>
          </a:pPr>
          <a:r>
            <a:rPr lang="en-CA" sz="1600" kern="1200" dirty="0" smtClean="0"/>
            <a:t>- Hardware</a:t>
          </a:r>
        </a:p>
        <a:p>
          <a:pPr lvl="0" algn="ctr" defTabSz="711200">
            <a:lnSpc>
              <a:spcPct val="90000"/>
            </a:lnSpc>
            <a:spcBef>
              <a:spcPct val="0"/>
            </a:spcBef>
            <a:spcAft>
              <a:spcPct val="35000"/>
            </a:spcAft>
          </a:pPr>
          <a:r>
            <a:rPr lang="en-CA" sz="1600" kern="1200" dirty="0" smtClean="0"/>
            <a:t>- Software</a:t>
          </a:r>
          <a:endParaRPr lang="en-CA" sz="1600" kern="1200" dirty="0"/>
        </a:p>
      </dsp:txBody>
      <dsp:txXfrm>
        <a:off x="3374833" y="2646544"/>
        <a:ext cx="1348398" cy="1348398"/>
      </dsp:txXfrm>
    </dsp:sp>
    <dsp:sp modelId="{F317B531-6EE3-414A-8970-89EBF4B19ABC}">
      <dsp:nvSpPr>
        <dsp:cNvPr id="0" name=""/>
        <dsp:cNvSpPr/>
      </dsp:nvSpPr>
      <dsp:spPr>
        <a:xfrm rot="10799999">
          <a:off x="2291733" y="2998951"/>
          <a:ext cx="568046" cy="643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rot="10800000">
        <a:off x="2462147" y="3127668"/>
        <a:ext cx="397632" cy="386152"/>
      </dsp:txXfrm>
    </dsp:sp>
    <dsp:sp modelId="{1FA49ED5-EBB9-4EF1-B021-E0ED3EC1B2B9}">
      <dsp:nvSpPr>
        <dsp:cNvPr id="0" name=""/>
        <dsp:cNvSpPr/>
      </dsp:nvSpPr>
      <dsp:spPr>
        <a:xfrm>
          <a:off x="116864" y="2367283"/>
          <a:ext cx="1906922" cy="19069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1600" kern="1200" dirty="0" smtClean="0"/>
            <a:t>Professional environment:</a:t>
          </a:r>
        </a:p>
        <a:p>
          <a:pPr lvl="0" algn="ctr" defTabSz="711200">
            <a:lnSpc>
              <a:spcPct val="90000"/>
            </a:lnSpc>
            <a:spcBef>
              <a:spcPct val="0"/>
            </a:spcBef>
            <a:spcAft>
              <a:spcPct val="35000"/>
            </a:spcAft>
          </a:pPr>
          <a:r>
            <a:rPr lang="en-CA" sz="1600" kern="1200" dirty="0" smtClean="0"/>
            <a:t> - Standards</a:t>
          </a:r>
        </a:p>
        <a:p>
          <a:pPr lvl="0" algn="ctr" defTabSz="711200">
            <a:lnSpc>
              <a:spcPct val="90000"/>
            </a:lnSpc>
            <a:spcBef>
              <a:spcPct val="0"/>
            </a:spcBef>
            <a:spcAft>
              <a:spcPct val="35000"/>
            </a:spcAft>
          </a:pPr>
          <a:r>
            <a:rPr lang="en-CA" sz="1600" kern="1200" dirty="0" smtClean="0"/>
            <a:t>- Policy &amp; Procedures</a:t>
          </a:r>
          <a:endParaRPr lang="en-CA" sz="1600" kern="1200" dirty="0"/>
        </a:p>
      </dsp:txBody>
      <dsp:txXfrm>
        <a:off x="396126" y="2646545"/>
        <a:ext cx="1348398" cy="1348398"/>
      </dsp:txXfrm>
    </dsp:sp>
    <dsp:sp modelId="{BDAB0962-1A1A-478C-B6F4-140CD366220B}">
      <dsp:nvSpPr>
        <dsp:cNvPr id="0" name=""/>
        <dsp:cNvSpPr/>
      </dsp:nvSpPr>
      <dsp:spPr>
        <a:xfrm rot="18102660">
          <a:off x="1562681" y="1826485"/>
          <a:ext cx="464170" cy="643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CA" sz="1300" kern="1200"/>
        </a:p>
      </dsp:txBody>
      <dsp:txXfrm>
        <a:off x="1595709" y="2014433"/>
        <a:ext cx="324919" cy="38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33E89-FECF-40F0-9E61-00D290B15C04}">
      <dsp:nvSpPr>
        <dsp:cNvPr id="0" name=""/>
        <dsp:cNvSpPr/>
      </dsp:nvSpPr>
      <dsp:spPr>
        <a:xfrm>
          <a:off x="2075071" y="606"/>
          <a:ext cx="1841406" cy="176510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Partners: Associations </a:t>
          </a:r>
          <a:r>
            <a:rPr lang="en-CA" sz="1800" kern="1200" dirty="0" smtClean="0"/>
            <a:t>CNSA, ANSM, NSLA </a:t>
          </a:r>
          <a:endParaRPr lang="en-CA" sz="1800" kern="1200" dirty="0"/>
        </a:p>
      </dsp:txBody>
      <dsp:txXfrm>
        <a:off x="2344739" y="259099"/>
        <a:ext cx="1302070" cy="1248115"/>
      </dsp:txXfrm>
    </dsp:sp>
    <dsp:sp modelId="{7F7D2550-EBFE-4D8E-8F87-AB4B1D86FDAB}">
      <dsp:nvSpPr>
        <dsp:cNvPr id="0" name=""/>
        <dsp:cNvSpPr/>
      </dsp:nvSpPr>
      <dsp:spPr>
        <a:xfrm rot="3600000">
          <a:off x="3422337" y="1717005"/>
          <a:ext cx="453661" cy="595721"/>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CA" sz="2500" kern="1200"/>
        </a:p>
      </dsp:txBody>
      <dsp:txXfrm>
        <a:off x="3456362" y="1777217"/>
        <a:ext cx="317563" cy="357433"/>
      </dsp:txXfrm>
    </dsp:sp>
    <dsp:sp modelId="{FE3464CC-29DF-4B60-9309-22BA811592FF}">
      <dsp:nvSpPr>
        <dsp:cNvPr id="0" name=""/>
        <dsp:cNvSpPr/>
      </dsp:nvSpPr>
      <dsp:spPr>
        <a:xfrm>
          <a:off x="3335344" y="2298292"/>
          <a:ext cx="1974001" cy="176510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600" kern="1200" dirty="0" smtClean="0"/>
            <a:t>Funding </a:t>
          </a:r>
          <a:r>
            <a:rPr lang="en-CA" sz="1600" kern="1200" dirty="0" smtClean="0"/>
            <a:t>support: </a:t>
          </a:r>
        </a:p>
        <a:p>
          <a:pPr marL="0" marR="0" lvl="0" indent="0" algn="ctr" defTabSz="914400" eaLnBrk="1" fontAlgn="auto" latinLnBrk="0" hangingPunct="1">
            <a:lnSpc>
              <a:spcPct val="100000"/>
            </a:lnSpc>
            <a:spcBef>
              <a:spcPct val="0"/>
            </a:spcBef>
            <a:spcAft>
              <a:spcPts val="0"/>
            </a:spcAft>
            <a:buClrTx/>
            <a:buSzTx/>
            <a:buFontTx/>
            <a:buNone/>
            <a:tabLst/>
            <a:defRPr/>
          </a:pPr>
          <a:r>
            <a:rPr lang="en-CA" sz="1600" kern="1200" dirty="0" smtClean="0"/>
            <a:t>Access </a:t>
          </a:r>
          <a:r>
            <a:rPr lang="en-CA" sz="1600" kern="1200" dirty="0" smtClean="0"/>
            <a:t>to hardware, software, storage</a:t>
          </a:r>
        </a:p>
        <a:p>
          <a:pPr lvl="0" algn="ctr" defTabSz="577850">
            <a:lnSpc>
              <a:spcPct val="90000"/>
            </a:lnSpc>
            <a:spcBef>
              <a:spcPct val="0"/>
            </a:spcBef>
            <a:spcAft>
              <a:spcPct val="35000"/>
            </a:spcAft>
          </a:pPr>
          <a:endParaRPr lang="en-CA" sz="1300" kern="1200" dirty="0" smtClean="0"/>
        </a:p>
      </dsp:txBody>
      <dsp:txXfrm>
        <a:off x="3624430" y="2556785"/>
        <a:ext cx="1395829" cy="1248115"/>
      </dsp:txXfrm>
    </dsp:sp>
    <dsp:sp modelId="{13EF6FA6-6AFC-454D-9099-3D07AD16B9BC}">
      <dsp:nvSpPr>
        <dsp:cNvPr id="0" name=""/>
        <dsp:cNvSpPr/>
      </dsp:nvSpPr>
      <dsp:spPr>
        <a:xfrm rot="10934599">
          <a:off x="2710154" y="2828498"/>
          <a:ext cx="442688" cy="595721"/>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CA" sz="2500" kern="1200"/>
        </a:p>
      </dsp:txBody>
      <dsp:txXfrm rot="10800000">
        <a:off x="2842909" y="2950241"/>
        <a:ext cx="309882" cy="357433"/>
      </dsp:txXfrm>
    </dsp:sp>
    <dsp:sp modelId="{DCBD76DC-049D-496F-ABD5-5E0C5C39E501}">
      <dsp:nvSpPr>
        <dsp:cNvPr id="0" name=""/>
        <dsp:cNvSpPr/>
      </dsp:nvSpPr>
      <dsp:spPr>
        <a:xfrm>
          <a:off x="737243" y="2192424"/>
          <a:ext cx="1765101" cy="176510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Leadership </a:t>
          </a:r>
          <a:r>
            <a:rPr lang="en-CA" sz="1800" kern="1200" dirty="0" smtClean="0"/>
            <a:t>Institutions: </a:t>
          </a:r>
          <a:r>
            <a:rPr lang="en-CA" sz="1800" kern="1200" dirty="0" smtClean="0"/>
            <a:t>NSA, NSM, Libraries</a:t>
          </a:r>
          <a:endParaRPr lang="en-CA" sz="1800" kern="1200" dirty="0"/>
        </a:p>
      </dsp:txBody>
      <dsp:txXfrm>
        <a:off x="995736" y="2450917"/>
        <a:ext cx="1248115" cy="1248115"/>
      </dsp:txXfrm>
    </dsp:sp>
    <dsp:sp modelId="{55CB33BF-F5ED-47E4-96AB-FB2BBFBA759A}">
      <dsp:nvSpPr>
        <dsp:cNvPr id="0" name=""/>
        <dsp:cNvSpPr/>
      </dsp:nvSpPr>
      <dsp:spPr>
        <a:xfrm rot="18127188">
          <a:off x="2083245" y="1695890"/>
          <a:ext cx="430639" cy="595721"/>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CA" sz="2500" kern="1200"/>
        </a:p>
      </dsp:txBody>
      <dsp:txXfrm>
        <a:off x="2113496" y="1869743"/>
        <a:ext cx="301447" cy="3574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13BC689-EEFC-42D0-AFE5-12DFA47732DF}" type="datetimeFigureOut">
              <a:rPr lang="en-CA" smtClean="0"/>
              <a:t>2015-09-24</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B621822-3DE1-4099-A930-67DCB1528CC3}" type="slidenum">
              <a:rPr lang="en-CA" smtClean="0"/>
              <a:t>‹#›</a:t>
            </a:fld>
            <a:endParaRPr lang="en-CA"/>
          </a:p>
        </p:txBody>
      </p:sp>
    </p:spTree>
    <p:extLst>
      <p:ext uri="{BB962C8B-B14F-4D97-AF65-F5344CB8AC3E}">
        <p14:creationId xmlns:p14="http://schemas.microsoft.com/office/powerpoint/2010/main" val="416912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B621822-3DE1-4099-A930-67DCB1528CC3}" type="slidenum">
              <a:rPr lang="en-CA" smtClean="0"/>
              <a:t>1</a:t>
            </a:fld>
            <a:endParaRPr lang="en-CA"/>
          </a:p>
        </p:txBody>
      </p:sp>
    </p:spTree>
    <p:extLst>
      <p:ext uri="{BB962C8B-B14F-4D97-AF65-F5344CB8AC3E}">
        <p14:creationId xmlns:p14="http://schemas.microsoft.com/office/powerpoint/2010/main" val="137588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2014</a:t>
            </a:r>
          </a:p>
          <a:p>
            <a:endParaRPr lang="en-CA" dirty="0" smtClean="0"/>
          </a:p>
          <a:p>
            <a:r>
              <a:rPr lang="en-CA" dirty="0" smtClean="0"/>
              <a:t>While it is only six years since our first project - the</a:t>
            </a:r>
            <a:r>
              <a:rPr lang="en-CA" baseline="0" dirty="0" smtClean="0"/>
              <a:t> </a:t>
            </a:r>
            <a:r>
              <a:rPr lang="en-CA" baseline="0" dirty="0" smtClean="0"/>
              <a:t>field is changing quickly and staying abreast of practices, software </a:t>
            </a:r>
            <a:r>
              <a:rPr lang="en-CA" baseline="0" dirty="0" smtClean="0"/>
              <a:t>is proving  </a:t>
            </a:r>
            <a:r>
              <a:rPr lang="en-CA" baseline="0" dirty="0" smtClean="0"/>
              <a:t>a </a:t>
            </a:r>
            <a:r>
              <a:rPr lang="en-CA" baseline="0" dirty="0" smtClean="0"/>
              <a:t>challenge.</a:t>
            </a:r>
          </a:p>
          <a:p>
            <a:endParaRPr lang="en-CA" baseline="0" dirty="0" smtClean="0"/>
          </a:p>
          <a:p>
            <a:r>
              <a:rPr lang="en-CA" baseline="0" dirty="0" smtClean="0"/>
              <a:t>In the archival world </a:t>
            </a:r>
            <a:r>
              <a:rPr lang="en-CA" baseline="0" dirty="0" err="1" smtClean="0"/>
              <a:t>AtoM</a:t>
            </a:r>
            <a:r>
              <a:rPr lang="en-CA" baseline="0" dirty="0" smtClean="0"/>
              <a:t> replaced </a:t>
            </a:r>
            <a:r>
              <a:rPr lang="en-CA" baseline="0" dirty="0" smtClean="0"/>
              <a:t>Eloquent as the provincial content management system, Gold CD no longer </a:t>
            </a:r>
            <a:r>
              <a:rPr lang="en-CA" baseline="0" dirty="0" smtClean="0"/>
              <a:t>a required preservation standard, and questions such as is </a:t>
            </a:r>
            <a:r>
              <a:rPr lang="en-CA" baseline="0" dirty="0" smtClean="0"/>
              <a:t>RAD in its current iteration needed if standardized CMS are being used?</a:t>
            </a:r>
          </a:p>
          <a:p>
            <a:endParaRPr lang="en-CA" baseline="0" dirty="0" smtClean="0"/>
          </a:p>
          <a:p>
            <a:endParaRPr lang="en-CA" baseline="0" dirty="0" smtClean="0"/>
          </a:p>
          <a:p>
            <a:r>
              <a:rPr lang="en-CA" baseline="0" dirty="0" smtClean="0"/>
              <a:t>In 2013 a One Time Emerging Culture and Heritage Initiative funding allowed for greater server space, as well as appropriate back-up for large scale files through the purchase of a NAS server and a site </a:t>
            </a:r>
            <a:r>
              <a:rPr lang="en-CA" baseline="0" dirty="0" err="1" smtClean="0"/>
              <a:t>licencse</a:t>
            </a:r>
            <a:r>
              <a:rPr lang="en-CA" baseline="0" dirty="0" smtClean="0"/>
              <a:t> for </a:t>
            </a:r>
            <a:r>
              <a:rPr lang="en-CA" baseline="0" dirty="0" err="1" smtClean="0"/>
              <a:t>AtoM</a:t>
            </a:r>
            <a:r>
              <a:rPr lang="en-CA" baseline="0" dirty="0" smtClean="0"/>
              <a:t>.</a:t>
            </a:r>
          </a:p>
          <a:p>
            <a:endParaRPr lang="en-CA" baseline="0" dirty="0" smtClean="0"/>
          </a:p>
          <a:p>
            <a:r>
              <a:rPr lang="en-CA" baseline="0" dirty="0" smtClean="0"/>
              <a:t>Our WWI project, completed with the support of the PADP,  was our initial </a:t>
            </a:r>
            <a:r>
              <a:rPr lang="en-CA" baseline="0" dirty="0" err="1" smtClean="0"/>
              <a:t>AtoM</a:t>
            </a:r>
            <a:r>
              <a:rPr lang="en-CA" baseline="0" dirty="0" smtClean="0"/>
              <a:t> project.  We trialed the project of </a:t>
            </a:r>
            <a:r>
              <a:rPr lang="en-CA" baseline="0" dirty="0" err="1" smtClean="0"/>
              <a:t>AtoM</a:t>
            </a:r>
            <a:r>
              <a:rPr lang="en-CA" baseline="0" dirty="0" smtClean="0"/>
              <a:t> using the subject tagging function with great success.  We have since used the function for a Guide to our  Black NS Holdings, and Eastern European Holdings.</a:t>
            </a:r>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10</a:t>
            </a:fld>
            <a:endParaRPr lang="en-CA"/>
          </a:p>
        </p:txBody>
      </p:sp>
    </p:spTree>
    <p:extLst>
      <p:ext uri="{BB962C8B-B14F-4D97-AF65-F5344CB8AC3E}">
        <p14:creationId xmlns:p14="http://schemas.microsoft.com/office/powerpoint/2010/main" val="43676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As an archives we had been striving to evolve the way we work – not merely to dabble or experiment with projects – but it has been the project-by-project approach that was doable and it is the culmination of our skills development our infrastructure development, digitization, re-description, </a:t>
            </a:r>
            <a:r>
              <a:rPr lang="en-CA" baseline="0" dirty="0" err="1" smtClean="0"/>
              <a:t>etc</a:t>
            </a:r>
            <a:r>
              <a:rPr lang="en-CA" baseline="0" dirty="0" smtClean="0"/>
              <a:t> that brought about the 2014  launch of our Digital Archives. </a:t>
            </a:r>
          </a:p>
          <a:p>
            <a:r>
              <a:rPr lang="en-CA" sz="1200" b="1" dirty="0" smtClean="0"/>
              <a:t>Meeting long term goals for access:</a:t>
            </a:r>
          </a:p>
          <a:p>
            <a:pPr marL="285750" indent="-285750">
              <a:buFont typeface="Arial" panose="020B0604020202020204" pitchFamily="34" charset="0"/>
              <a:buChar char="•"/>
            </a:pPr>
            <a:r>
              <a:rPr lang="en-CA" sz="1200" dirty="0" smtClean="0"/>
              <a:t>CMS and public interface launched</a:t>
            </a:r>
          </a:p>
          <a:p>
            <a:pPr marL="285750" indent="-285750">
              <a:buFont typeface="Arial" panose="020B0604020202020204" pitchFamily="34" charset="0"/>
              <a:buChar char="•"/>
            </a:pPr>
            <a:r>
              <a:rPr lang="en-CA" sz="1200" dirty="0" smtClean="0"/>
              <a:t>Ability to participate in provincial (</a:t>
            </a:r>
            <a:r>
              <a:rPr lang="en-CA" sz="1200" dirty="0" err="1" smtClean="0"/>
              <a:t>MemoryNS</a:t>
            </a:r>
            <a:r>
              <a:rPr lang="en-CA" sz="1200" dirty="0" smtClean="0"/>
              <a:t>) and national (</a:t>
            </a:r>
            <a:r>
              <a:rPr lang="en-CA" sz="1200" dirty="0" err="1" smtClean="0"/>
              <a:t>ArchivesCanada</a:t>
            </a:r>
            <a:r>
              <a:rPr lang="en-CA" sz="1200" dirty="0" smtClean="0"/>
              <a:t>) catalogues</a:t>
            </a:r>
          </a:p>
          <a:p>
            <a:pPr marL="285750" indent="-285750">
              <a:buFont typeface="Arial" panose="020B0604020202020204" pitchFamily="34" charset="0"/>
              <a:buChar char="•"/>
            </a:pPr>
            <a:r>
              <a:rPr lang="en-CA" sz="1200" dirty="0" smtClean="0"/>
              <a:t>We bring essential skill sets to partnered digital projects</a:t>
            </a:r>
          </a:p>
          <a:p>
            <a:pPr marL="285750" indent="-285750">
              <a:buFont typeface="Arial" panose="020B0604020202020204" pitchFamily="34" charset="0"/>
              <a:buChar char="•"/>
            </a:pPr>
            <a:r>
              <a:rPr lang="en-CA" sz="1200" dirty="0" smtClean="0"/>
              <a:t>Have developed policy &amp; procedures</a:t>
            </a:r>
          </a:p>
          <a:p>
            <a:pPr marL="285750" indent="-285750">
              <a:buFont typeface="Arial" panose="020B0604020202020204" pitchFamily="34" charset="0"/>
              <a:buChar char="•"/>
            </a:pPr>
            <a:r>
              <a:rPr lang="en-CA" sz="1200" dirty="0" smtClean="0"/>
              <a:t>Have infrastructure in place – onsite AV digitization (excluding film), textual and photographic digitization, CMS, web interface, raid server and LTO.</a:t>
            </a:r>
          </a:p>
          <a:p>
            <a:pPr marL="285750" indent="-285750">
              <a:buFont typeface="Arial" panose="020B0604020202020204" pitchFamily="34" charset="0"/>
              <a:buChar char="•"/>
            </a:pPr>
            <a:r>
              <a:rPr lang="en-CA" sz="1200" b="1" dirty="0" smtClean="0"/>
              <a:t>Continuing goal to address legacy data</a:t>
            </a:r>
          </a:p>
          <a:p>
            <a:endParaRPr lang="en-CA" sz="1200" dirty="0" smtClean="0"/>
          </a:p>
          <a:p>
            <a:r>
              <a:rPr lang="en-CA" sz="1200" dirty="0" smtClean="0"/>
              <a:t>Sum total of all the incremental steps and projects – a new reference tool accessible globally.</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11</a:t>
            </a:fld>
            <a:endParaRPr lang="en-CA"/>
          </a:p>
        </p:txBody>
      </p:sp>
    </p:spTree>
    <p:extLst>
      <p:ext uri="{BB962C8B-B14F-4D97-AF65-F5344CB8AC3E}">
        <p14:creationId xmlns:p14="http://schemas.microsoft.com/office/powerpoint/2010/main" val="404862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Added benefits of online presence…</a:t>
            </a:r>
          </a:p>
          <a:p>
            <a:pPr marL="174708" indent="-174708" defTabSz="931774">
              <a:buFontTx/>
              <a:buChar char="-"/>
              <a:defRPr/>
            </a:pPr>
            <a:r>
              <a:rPr lang="en-US" dirty="0"/>
              <a:t>more faculty of aware of our initiatives and continue to write the Beaton into their funding applications</a:t>
            </a:r>
          </a:p>
          <a:p>
            <a:pPr marL="174708" indent="-174708" defTabSz="931774">
              <a:buFontTx/>
              <a:buChar char="-"/>
              <a:defRPr/>
            </a:pPr>
            <a:r>
              <a:rPr lang="en-US" dirty="0"/>
              <a:t>digital content makes it easier to reach out to the public through social media </a:t>
            </a:r>
          </a:p>
          <a:p>
            <a:pPr marL="174708" indent="-174708" defTabSz="931774">
              <a:buFontTx/>
              <a:buChar char="-"/>
              <a:defRPr/>
            </a:pPr>
            <a:r>
              <a:rPr lang="en-US" dirty="0"/>
              <a:t>we benefitted from a recent CRC in Ethnomusicology which included the purchase of an LTO system and made upgrades to the digitization lab.   </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12</a:t>
            </a:fld>
            <a:endParaRPr lang="en-CA"/>
          </a:p>
        </p:txBody>
      </p:sp>
    </p:spTree>
    <p:extLst>
      <p:ext uri="{BB962C8B-B14F-4D97-AF65-F5344CB8AC3E}">
        <p14:creationId xmlns:p14="http://schemas.microsoft.com/office/powerpoint/2010/main" val="408143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in closing: some learnings</a:t>
            </a:r>
            <a:r>
              <a:rPr lang="en-CA" baseline="0" dirty="0" smtClean="0"/>
              <a:t> gained along the way</a:t>
            </a:r>
          </a:p>
          <a:p>
            <a:endParaRPr lang="en-CA" baseline="0" dirty="0" smtClean="0"/>
          </a:p>
          <a:p>
            <a:r>
              <a:rPr lang="en-CA" sz="1200" dirty="0" smtClean="0"/>
              <a:t>The evolution takes a plan, takes time, the participation of partners.</a:t>
            </a:r>
          </a:p>
          <a:p>
            <a:r>
              <a:rPr lang="en-CA" sz="1200" dirty="0" smtClean="0"/>
              <a:t>At the outset digitization was an access and preservation strategy but we now know that it is an </a:t>
            </a:r>
            <a:r>
              <a:rPr lang="en-CA" sz="1200" b="1" dirty="0" smtClean="0"/>
              <a:t>acquisition</a:t>
            </a:r>
            <a:r>
              <a:rPr lang="en-CA" sz="1200" dirty="0" smtClean="0"/>
              <a:t>, </a:t>
            </a:r>
            <a:r>
              <a:rPr lang="en-CA" sz="1200" b="1" dirty="0" smtClean="0"/>
              <a:t>access and preservation strategy </a:t>
            </a:r>
            <a:r>
              <a:rPr lang="en-CA" sz="1200" dirty="0" smtClean="0"/>
              <a:t>for archives.</a:t>
            </a:r>
          </a:p>
          <a:p>
            <a:r>
              <a:rPr lang="en-CA" sz="1200" dirty="0" smtClean="0"/>
              <a:t>The field is still developing – new standards, new platforms, new best practices.</a:t>
            </a:r>
          </a:p>
          <a:p>
            <a:endParaRPr lang="en-CA" sz="1200" dirty="0" smtClean="0"/>
          </a:p>
          <a:p>
            <a:r>
              <a:rPr lang="en-CA" sz="1200" dirty="0" smtClean="0"/>
              <a:t>Is this sustainable working alone?</a:t>
            </a:r>
          </a:p>
          <a:p>
            <a:r>
              <a:rPr lang="en-CA" sz="1200" dirty="0" smtClean="0"/>
              <a:t>How can we work together to bring everyone along?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13</a:t>
            </a:fld>
            <a:endParaRPr lang="en-CA"/>
          </a:p>
        </p:txBody>
      </p:sp>
    </p:spTree>
    <p:extLst>
      <p:ext uri="{BB962C8B-B14F-4D97-AF65-F5344CB8AC3E}">
        <p14:creationId xmlns:p14="http://schemas.microsoft.com/office/powerpoint/2010/main" val="193191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we</a:t>
            </a:r>
            <a:r>
              <a:rPr lang="en-CA" baseline="0" dirty="0" smtClean="0"/>
              <a:t> are to look at a provincial strategy – there need to be partners, leaders, the provision of infrastructure and the ongoing access to funding support to enable everyone to participate.</a:t>
            </a:r>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14</a:t>
            </a:fld>
            <a:endParaRPr lang="en-CA"/>
          </a:p>
        </p:txBody>
      </p:sp>
    </p:spTree>
    <p:extLst>
      <p:ext uri="{BB962C8B-B14F-4D97-AF65-F5344CB8AC3E}">
        <p14:creationId xmlns:p14="http://schemas.microsoft.com/office/powerpoint/2010/main" val="425458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15</a:t>
            </a:fld>
            <a:endParaRPr lang="en-CA"/>
          </a:p>
        </p:txBody>
      </p:sp>
    </p:spTree>
    <p:extLst>
      <p:ext uri="{BB962C8B-B14F-4D97-AF65-F5344CB8AC3E}">
        <p14:creationId xmlns:p14="http://schemas.microsoft.com/office/powerpoint/2010/main" val="137588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CA" dirty="0"/>
              <a:t>The Beaton Institute is the regional archive for Cape Breton Island, </a:t>
            </a:r>
            <a:r>
              <a:rPr lang="en-US" dirty="0"/>
              <a:t>containing business, cultural, religious, environmental, industrial, genealogical and university records</a:t>
            </a:r>
            <a:r>
              <a:rPr lang="en-US" dirty="0" smtClean="0"/>
              <a:t>.</a:t>
            </a:r>
          </a:p>
          <a:p>
            <a:pPr defTabSz="931774"/>
            <a:endParaRPr lang="en-US" dirty="0"/>
          </a:p>
          <a:p>
            <a:pPr eaLnBrk="1" hangingPunct="1">
              <a:spcBef>
                <a:spcPct val="0"/>
              </a:spcBef>
              <a:buFontTx/>
              <a:buChar char="•"/>
            </a:pPr>
            <a:r>
              <a:rPr lang="en-US" altLang="en-US" sz="1300" dirty="0" smtClean="0"/>
              <a:t> The Beaton Institute was first known as the Cape </a:t>
            </a:r>
            <a:r>
              <a:rPr lang="en-US" altLang="en-US" sz="1300" dirty="0" err="1" smtClean="0"/>
              <a:t>Bretoniana</a:t>
            </a:r>
            <a:r>
              <a:rPr lang="en-US" altLang="en-US" sz="1300" dirty="0" smtClean="0"/>
              <a:t> Collection.  It was founded by Sr. Margaret Beaton who was also the librarian Xavier Junior College.  She began collecting archival material in 1957. </a:t>
            </a:r>
          </a:p>
          <a:p>
            <a:pPr eaLnBrk="1" hangingPunct="1">
              <a:spcBef>
                <a:spcPct val="0"/>
              </a:spcBef>
            </a:pPr>
            <a:endParaRPr lang="en-US" altLang="en-US" sz="1300" dirty="0" smtClean="0"/>
          </a:p>
          <a:p>
            <a:pPr eaLnBrk="1" hangingPunct="1">
              <a:spcBef>
                <a:spcPct val="0"/>
              </a:spcBef>
              <a:buFontTx/>
              <a:buChar char="•"/>
            </a:pPr>
            <a:r>
              <a:rPr lang="en-US" altLang="en-US" sz="1300" dirty="0" smtClean="0"/>
              <a:t>Today:</a:t>
            </a:r>
          </a:p>
          <a:p>
            <a:pPr lvl="4" eaLnBrk="1" hangingPunct="1">
              <a:spcBef>
                <a:spcPct val="0"/>
              </a:spcBef>
              <a:buFontTx/>
              <a:buChar char="•"/>
            </a:pPr>
            <a:r>
              <a:rPr lang="en-US" altLang="en-US" sz="1300" dirty="0" smtClean="0"/>
              <a:t> we are the 2</a:t>
            </a:r>
            <a:r>
              <a:rPr lang="en-US" altLang="en-US" sz="1300" baseline="30000" dirty="0" smtClean="0"/>
              <a:t>nd</a:t>
            </a:r>
            <a:r>
              <a:rPr lang="en-US" altLang="en-US" sz="1300" dirty="0" smtClean="0"/>
              <a:t> largest archive in NS</a:t>
            </a:r>
          </a:p>
          <a:p>
            <a:pPr lvl="4" eaLnBrk="1" hangingPunct="1">
              <a:spcBef>
                <a:spcPct val="0"/>
              </a:spcBef>
              <a:buFontTx/>
              <a:buChar char="•"/>
            </a:pPr>
            <a:r>
              <a:rPr lang="en-US" altLang="en-US" sz="1300" dirty="0" smtClean="0"/>
              <a:t>2.5 km of accessible</a:t>
            </a:r>
            <a:r>
              <a:rPr lang="en-US" altLang="en-US" sz="1300" baseline="0" dirty="0" smtClean="0"/>
              <a:t> </a:t>
            </a:r>
            <a:r>
              <a:rPr lang="en-US" altLang="en-US" sz="1300" dirty="0" smtClean="0"/>
              <a:t>archival material</a:t>
            </a:r>
          </a:p>
          <a:p>
            <a:pPr lvl="4" eaLnBrk="1" hangingPunct="1">
              <a:spcBef>
                <a:spcPct val="0"/>
              </a:spcBef>
              <a:buFontTx/>
              <a:buChar char="•"/>
            </a:pPr>
            <a:r>
              <a:rPr lang="en-US" altLang="en-US" sz="1300" dirty="0" smtClean="0"/>
              <a:t>University archives</a:t>
            </a:r>
          </a:p>
          <a:p>
            <a:pPr lvl="4" eaLnBrk="1" hangingPunct="1">
              <a:spcBef>
                <a:spcPct val="0"/>
              </a:spcBef>
              <a:buFontTx/>
              <a:buChar char="•"/>
            </a:pPr>
            <a:r>
              <a:rPr lang="en-US" altLang="en-US" sz="1300" dirty="0" smtClean="0"/>
              <a:t>Research Institute </a:t>
            </a:r>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2</a:t>
            </a:fld>
            <a:endParaRPr lang="en-CA"/>
          </a:p>
        </p:txBody>
      </p:sp>
    </p:spTree>
    <p:extLst>
      <p:ext uri="{BB962C8B-B14F-4D97-AF65-F5344CB8AC3E}">
        <p14:creationId xmlns:p14="http://schemas.microsoft.com/office/powerpoint/2010/main" val="196497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born digital records and electronic records management is something we are working towards, currently the expectation from patrons, faculty and community is pushing the Beaton Institute to provide more access to digital content. We manage this content on a daily basis.</a:t>
            </a:r>
          </a:p>
          <a:p>
            <a:endParaRPr lang="en-CA" dirty="0"/>
          </a:p>
          <a:p>
            <a:r>
              <a:rPr lang="en-US" b="1" dirty="0"/>
              <a:t>Status:  2006</a:t>
            </a:r>
            <a:r>
              <a:rPr lang="en-US" dirty="0"/>
              <a:t> the status of the AV collection was:</a:t>
            </a:r>
            <a:endParaRPr lang="en-CA" dirty="0"/>
          </a:p>
          <a:p>
            <a:pPr lvl="0"/>
            <a:r>
              <a:rPr lang="en-US" dirty="0"/>
              <a:t>There had been a moratorium upon acquisitions of audio-visual material to the Beaton Institute</a:t>
            </a:r>
            <a:endParaRPr lang="en-CA" dirty="0"/>
          </a:p>
          <a:p>
            <a:pPr lvl="0"/>
            <a:r>
              <a:rPr lang="en-US" dirty="0"/>
              <a:t>The AV materials had been boxed and closed to the public for use</a:t>
            </a:r>
            <a:endParaRPr lang="en-CA" dirty="0"/>
          </a:p>
          <a:p>
            <a:pPr lvl="0"/>
            <a:r>
              <a:rPr lang="en-US" dirty="0"/>
              <a:t>CBU had invested in Intangible Culture with new teaching faculty offering courses in Ethnomusicology, Folklore, Celtic Studies, Celtic Music, and Gaelic Language</a:t>
            </a:r>
            <a:endParaRPr lang="en-CA" dirty="0"/>
          </a:p>
          <a:p>
            <a:pPr lvl="0"/>
            <a:r>
              <a:rPr lang="en-US" dirty="0"/>
              <a:t>Dr. Richard MacKinnon was awarded the prestigious Tier 1 Canada Research Chair in Intangible Cultural Heritage (2007)</a:t>
            </a:r>
            <a:endParaRPr lang="en-CA" dirty="0"/>
          </a:p>
          <a:p>
            <a:pPr lvl="0"/>
            <a:r>
              <a:rPr lang="en-US" dirty="0"/>
              <a:t>Centre for Cape Breton Studies: Digitization Lab &amp; Performance Room under development</a:t>
            </a:r>
            <a:endParaRPr lang="en-CA" dirty="0"/>
          </a:p>
          <a:p>
            <a:r>
              <a:rPr lang="en-US" dirty="0"/>
              <a:t> </a:t>
            </a:r>
            <a:endParaRPr lang="en-CA" dirty="0"/>
          </a:p>
          <a:p>
            <a:r>
              <a:rPr lang="en-US" dirty="0"/>
              <a:t>The University Administration are convinced to hired both a Manager and an Archivist at the Beaton Institute </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3</a:t>
            </a:fld>
            <a:endParaRPr lang="en-CA"/>
          </a:p>
        </p:txBody>
      </p:sp>
    </p:spTree>
    <p:extLst>
      <p:ext uri="{BB962C8B-B14F-4D97-AF65-F5344CB8AC3E}">
        <p14:creationId xmlns:p14="http://schemas.microsoft.com/office/powerpoint/2010/main" val="377231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2007-2008</a:t>
            </a:r>
            <a:r>
              <a:rPr lang="en-US" dirty="0"/>
              <a:t> – </a:t>
            </a:r>
            <a:r>
              <a:rPr lang="en-US" dirty="0" smtClean="0"/>
              <a:t>Started planning </a:t>
            </a:r>
            <a:r>
              <a:rPr lang="en-US" dirty="0"/>
              <a:t>for the Future - </a:t>
            </a:r>
            <a:r>
              <a:rPr lang="en-US" dirty="0" smtClean="0"/>
              <a:t>an </a:t>
            </a:r>
            <a:r>
              <a:rPr lang="en-US" b="1" i="1" dirty="0"/>
              <a:t>SDI</a:t>
            </a:r>
            <a:r>
              <a:rPr lang="en-US" dirty="0"/>
              <a:t> funded </a:t>
            </a:r>
            <a:r>
              <a:rPr lang="en-US" dirty="0" smtClean="0"/>
              <a:t>strategic plan </a:t>
            </a:r>
            <a:r>
              <a:rPr lang="en-US" dirty="0"/>
              <a:t>identified strengths and weaknesses, provided the Beaton with a new </a:t>
            </a:r>
            <a:r>
              <a:rPr lang="en-US" dirty="0" err="1"/>
              <a:t>manadate</a:t>
            </a:r>
            <a:r>
              <a:rPr lang="en-US" dirty="0"/>
              <a:t> and helped to identifying digitization as essential to the workflow and operation of the Beaton. </a:t>
            </a:r>
          </a:p>
          <a:p>
            <a:endParaRPr lang="en-CA" dirty="0"/>
          </a:p>
          <a:p>
            <a:r>
              <a:rPr lang="en-US" dirty="0"/>
              <a:t>2007-2008 – The </a:t>
            </a:r>
            <a:r>
              <a:rPr lang="en-US" b="1" dirty="0"/>
              <a:t>Ethno-Cultural Resources Inventory</a:t>
            </a:r>
            <a:r>
              <a:rPr lang="en-US" dirty="0"/>
              <a:t> really tested the waters as far as digitization is concerned.  Metadata creation using Dublin Core and working with Memorial University and CBU Library for assistance.  </a:t>
            </a:r>
            <a:r>
              <a:rPr lang="en-US" dirty="0" err="1"/>
              <a:t>Contentdm</a:t>
            </a:r>
            <a:r>
              <a:rPr lang="en-US" dirty="0"/>
              <a:t> allowed us to try and at times fail at this work but it was a step forward. </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4</a:t>
            </a:fld>
            <a:endParaRPr lang="en-CA"/>
          </a:p>
        </p:txBody>
      </p:sp>
    </p:spTree>
    <p:extLst>
      <p:ext uri="{BB962C8B-B14F-4D97-AF65-F5344CB8AC3E}">
        <p14:creationId xmlns:p14="http://schemas.microsoft.com/office/powerpoint/2010/main" val="414018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2008- </a:t>
            </a:r>
            <a:r>
              <a:rPr lang="en-US" b="1" dirty="0" err="1"/>
              <a:t>MacDermaid</a:t>
            </a:r>
            <a:r>
              <a:rPr lang="en-US" b="1" dirty="0"/>
              <a:t> </a:t>
            </a:r>
            <a:r>
              <a:rPr lang="en-US" dirty="0"/>
              <a:t>– Trialed AV digitization at the Beaton through funding from the </a:t>
            </a:r>
            <a:r>
              <a:rPr lang="en-US" b="1" i="1" dirty="0"/>
              <a:t>AV Preservation Trust</a:t>
            </a:r>
            <a:r>
              <a:rPr lang="en-US" dirty="0"/>
              <a:t> and assistance from the Centre for Cape Breton Studies. </a:t>
            </a:r>
          </a:p>
          <a:p>
            <a:pPr defTabSz="931774">
              <a:defRPr/>
            </a:pPr>
            <a:endParaRPr lang="en-US" dirty="0"/>
          </a:p>
          <a:p>
            <a:pPr defTabSz="931774">
              <a:defRPr/>
            </a:pPr>
            <a:r>
              <a:rPr lang="en-US" dirty="0"/>
              <a:t>They were in the process of setting up their digitization lab so we used open source program audacity and tape players. </a:t>
            </a:r>
          </a:p>
          <a:p>
            <a:pPr defTabSz="931774">
              <a:defRPr/>
            </a:pPr>
            <a:endParaRPr lang="en-US" dirty="0"/>
          </a:p>
          <a:p>
            <a:pPr defTabSz="931774">
              <a:defRPr/>
            </a:pPr>
            <a:r>
              <a:rPr lang="en-US" dirty="0"/>
              <a:t>Became familiar with file formats and storage needs-in the end we had to re-do the audio files and fix the metadata-but a lot learned from the process. </a:t>
            </a:r>
          </a:p>
          <a:p>
            <a:pPr defTabSz="931774">
              <a:defRPr/>
            </a:pPr>
            <a:endParaRPr lang="en-US" dirty="0"/>
          </a:p>
          <a:p>
            <a:pPr defTabSz="931774">
              <a:defRPr/>
            </a:pPr>
            <a:r>
              <a:rPr lang="en-US" dirty="0"/>
              <a:t>The Centre has become an essential partner on any audio and video projects that we do. </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5</a:t>
            </a:fld>
            <a:endParaRPr lang="en-CA"/>
          </a:p>
        </p:txBody>
      </p:sp>
    </p:spTree>
    <p:extLst>
      <p:ext uri="{BB962C8B-B14F-4D97-AF65-F5344CB8AC3E}">
        <p14:creationId xmlns:p14="http://schemas.microsoft.com/office/powerpoint/2010/main" val="51232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year we also participated in the NS</a:t>
            </a:r>
            <a:r>
              <a:rPr lang="en-CA" baseline="0" dirty="0" smtClean="0"/>
              <a:t> Newspaper Digitization Project that others will address in more detail.</a:t>
            </a:r>
          </a:p>
          <a:p>
            <a:endParaRPr lang="en-CA" dirty="0" smtClean="0"/>
          </a:p>
          <a:p>
            <a:pPr defTabSz="931774">
              <a:defRPr/>
            </a:pPr>
            <a:r>
              <a:rPr lang="en-US" dirty="0" smtClean="0"/>
              <a:t>2009-10  </a:t>
            </a:r>
            <a:r>
              <a:rPr lang="en-US" dirty="0"/>
              <a:t>– The </a:t>
            </a:r>
            <a:r>
              <a:rPr lang="en-US" b="1" dirty="0"/>
              <a:t>MUSIC: Cape Breton’s Diversity in Unity</a:t>
            </a:r>
            <a:r>
              <a:rPr lang="en-US" dirty="0"/>
              <a:t> project was a large and complex project including different communities, languages, tradition bearers, heritage institutions, and music experts. </a:t>
            </a:r>
          </a:p>
          <a:p>
            <a:pPr defTabSz="931774">
              <a:defRPr/>
            </a:pPr>
            <a:endParaRPr lang="en-US" dirty="0"/>
          </a:p>
          <a:p>
            <a:pPr defTabSz="931774">
              <a:defRPr/>
            </a:pPr>
            <a:r>
              <a:rPr lang="en-US" dirty="0"/>
              <a:t>We learned a great deal about partnering and collaboration. </a:t>
            </a:r>
          </a:p>
          <a:p>
            <a:pPr defTabSz="931774">
              <a:defRPr/>
            </a:pPr>
            <a:endParaRPr lang="en-US" dirty="0"/>
          </a:p>
          <a:p>
            <a:pPr defTabSz="931774">
              <a:defRPr/>
            </a:pPr>
            <a:r>
              <a:rPr lang="en-US" dirty="0"/>
              <a:t>Over 340 items were digitized with the assistance of the Centre for CB Studies and also Media Preserve with over </a:t>
            </a:r>
            <a:r>
              <a:rPr lang="en-US" dirty="0" smtClean="0"/>
              <a:t>130 </a:t>
            </a:r>
            <a:r>
              <a:rPr lang="en-US" dirty="0"/>
              <a:t>tracks made available on the website. </a:t>
            </a:r>
          </a:p>
          <a:p>
            <a:pPr defTabSz="931774">
              <a:defRPr/>
            </a:pPr>
            <a:endParaRPr lang="en-US" dirty="0"/>
          </a:p>
          <a:p>
            <a:pPr defTabSz="931774">
              <a:defRPr/>
            </a:pPr>
            <a:r>
              <a:rPr lang="en-US" dirty="0"/>
              <a:t>We purchased M2A through funding (</a:t>
            </a:r>
            <a:r>
              <a:rPr lang="en-US" b="1" i="1" dirty="0"/>
              <a:t>Heritage Canada: Partnerships Fund</a:t>
            </a:r>
            <a:r>
              <a:rPr lang="en-US" dirty="0"/>
              <a:t>) for this project, which is a content management system from MINISIS a Canadian company. </a:t>
            </a:r>
          </a:p>
          <a:p>
            <a:pPr defTabSz="931774">
              <a:defRPr/>
            </a:pPr>
            <a:endParaRPr lang="en-US" dirty="0"/>
          </a:p>
          <a:p>
            <a:pPr defTabSz="931774">
              <a:defRPr/>
            </a:pPr>
            <a:r>
              <a:rPr lang="en-US" dirty="0"/>
              <a:t>The project provided us with improved audio digitization standards and processes and it has been a truly positive project from the perspective of access and preservation. </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6</a:t>
            </a:fld>
            <a:endParaRPr lang="en-CA"/>
          </a:p>
        </p:txBody>
      </p:sp>
    </p:spTree>
    <p:extLst>
      <p:ext uri="{BB962C8B-B14F-4D97-AF65-F5344CB8AC3E}">
        <p14:creationId xmlns:p14="http://schemas.microsoft.com/office/powerpoint/2010/main" val="405243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2010 – </a:t>
            </a:r>
            <a:r>
              <a:rPr lang="en-US" b="1" dirty="0"/>
              <a:t>The Guide to the Mi’kmaq Holdings</a:t>
            </a:r>
            <a:r>
              <a:rPr lang="en-US" dirty="0"/>
              <a:t>, with funding through </a:t>
            </a:r>
            <a:r>
              <a:rPr lang="en-US" b="1" i="1" dirty="0"/>
              <a:t>National Archival Development Program</a:t>
            </a:r>
            <a:r>
              <a:rPr lang="en-US" dirty="0"/>
              <a:t>, really started to test data entry and report generation of the content management system. We were able to recommend a number of changes to MINISIS through this process and also worked with CBU Press to create published copies for distribution in schools and other stakeholder organizations. </a:t>
            </a:r>
            <a:endParaRPr lang="en-CA" dirty="0"/>
          </a:p>
          <a:p>
            <a:endParaRPr lang="en-CA" dirty="0" smtClean="0"/>
          </a:p>
          <a:p>
            <a:r>
              <a:rPr lang="en-US" dirty="0"/>
              <a:t>2011- </a:t>
            </a:r>
            <a:r>
              <a:rPr lang="en-CA" dirty="0" smtClean="0"/>
              <a:t>This year we also digitized the recordings of the Cape Breton Chorale, we</a:t>
            </a:r>
            <a:r>
              <a:rPr lang="en-CA" baseline="0" dirty="0" smtClean="0"/>
              <a:t> gained experience in our Content Management System (M2A) and helped a community organization celebrate its 50</a:t>
            </a:r>
            <a:r>
              <a:rPr lang="en-CA" baseline="30000" dirty="0" smtClean="0"/>
              <a:t>th</a:t>
            </a:r>
            <a:r>
              <a:rPr lang="en-CA" baseline="0" dirty="0" smtClean="0"/>
              <a:t> Anniversary with the launch of a listening library.  We received funds from NADP, the McLennan Foundation and the Congregation of Notre Dame.</a:t>
            </a:r>
          </a:p>
          <a:p>
            <a:endParaRPr lang="en-CA" baseline="0" dirty="0" smtClean="0"/>
          </a:p>
          <a:p>
            <a:pPr defTabSz="931774">
              <a:defRPr/>
            </a:pPr>
            <a:r>
              <a:rPr lang="en-US" dirty="0"/>
              <a:t>We received funding from the </a:t>
            </a:r>
            <a:r>
              <a:rPr lang="en-US" b="1" i="1" dirty="0"/>
              <a:t>McLennan foundation</a:t>
            </a:r>
            <a:r>
              <a:rPr lang="en-US" dirty="0"/>
              <a:t> to work with the </a:t>
            </a:r>
            <a:r>
              <a:rPr lang="en-US" b="1" dirty="0"/>
              <a:t>Holy Angels Convent</a:t>
            </a:r>
            <a:r>
              <a:rPr lang="en-US" dirty="0"/>
              <a:t> records-as the convent closed we received a portion of the archival holdings. The </a:t>
            </a:r>
            <a:r>
              <a:rPr lang="en-US" b="1" i="1" dirty="0"/>
              <a:t>Congregation de Notre Dame</a:t>
            </a:r>
            <a:r>
              <a:rPr lang="en-US" dirty="0"/>
              <a:t> also provided support for the project. </a:t>
            </a:r>
          </a:p>
          <a:p>
            <a:pPr defTabSz="931774">
              <a:defRPr/>
            </a:pPr>
            <a:endParaRPr lang="en-US" dirty="0"/>
          </a:p>
          <a:p>
            <a:pPr defTabSz="931774">
              <a:defRPr/>
            </a:pPr>
            <a:r>
              <a:rPr lang="en-US" dirty="0"/>
              <a:t>Around this time we began to start using </a:t>
            </a:r>
            <a:r>
              <a:rPr lang="en-US" b="1" dirty="0"/>
              <a:t>Flickr</a:t>
            </a:r>
            <a:r>
              <a:rPr lang="en-US" dirty="0"/>
              <a:t>, although we’ve been slow to use social media. We needed a way to share content online and provide quick access for requests. We are using Flickr more often and have had good feedback. This was also the tipping point year when we started to use the database M2A more for description entry and in house searching. Digitization </a:t>
            </a:r>
            <a:r>
              <a:rPr lang="en-US" b="1" dirty="0"/>
              <a:t>policies and procedures</a:t>
            </a:r>
            <a:r>
              <a:rPr lang="en-US" dirty="0"/>
              <a:t> started to be developed formally and </a:t>
            </a:r>
            <a:r>
              <a:rPr lang="en-US" b="1" dirty="0"/>
              <a:t>storage</a:t>
            </a:r>
            <a:r>
              <a:rPr lang="en-US" dirty="0"/>
              <a:t> became a high priority.</a:t>
            </a:r>
            <a:endParaRPr lang="en-CA" dirty="0"/>
          </a:p>
          <a:p>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7</a:t>
            </a:fld>
            <a:endParaRPr lang="en-CA"/>
          </a:p>
        </p:txBody>
      </p:sp>
    </p:spTree>
    <p:extLst>
      <p:ext uri="{BB962C8B-B14F-4D97-AF65-F5344CB8AC3E}">
        <p14:creationId xmlns:p14="http://schemas.microsoft.com/office/powerpoint/2010/main" val="77728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2012:</a:t>
            </a:r>
          </a:p>
          <a:p>
            <a:pPr defTabSz="931774">
              <a:defRPr/>
            </a:pPr>
            <a:endParaRPr lang="en-US" dirty="0"/>
          </a:p>
          <a:p>
            <a:pPr defTabSz="931774">
              <a:defRPr/>
            </a:pPr>
            <a:r>
              <a:rPr lang="en-US" dirty="0"/>
              <a:t>The Beaton Institute archives, Cape Breton Regional Library – James McConnell Memorial Library and Fortress of Louisbourg partnered to develop and launch a virtual exhibit documenting the life and accomplishments of </a:t>
            </a:r>
            <a:r>
              <a:rPr lang="en-US" b="1" dirty="0"/>
              <a:t>Katharine McLennan</a:t>
            </a:r>
            <a:r>
              <a:rPr lang="en-US" dirty="0"/>
              <a:t>. Katharine McLennan is credited with the bringing to national awareness the history and in situ cultural resource of Fortress Louisbourg. The virtual exhibit will make available to all Canadians, through archival documents, photographs and art, Katharine’s life as an artist, a World War I nurse, historian and the first Curator of Fortress Louisbourg. The exhibit has been included in the program of events for Louisbourg300 celebrations. </a:t>
            </a:r>
            <a:endParaRPr lang="en-CA" dirty="0"/>
          </a:p>
          <a:p>
            <a:endParaRPr lang="en-CA" dirty="0" smtClean="0"/>
          </a:p>
          <a:p>
            <a:r>
              <a:rPr lang="en-CA" dirty="0" smtClean="0"/>
              <a:t>This site used the CMS as a dynamic</a:t>
            </a:r>
            <a:r>
              <a:rPr lang="en-CA" baseline="0" dirty="0" smtClean="0"/>
              <a:t> backend database – something we were not able to achieve with the Music project.</a:t>
            </a:r>
            <a:endParaRPr lang="en-CA" dirty="0"/>
          </a:p>
        </p:txBody>
      </p:sp>
      <p:sp>
        <p:nvSpPr>
          <p:cNvPr id="4" name="Slide Number Placeholder 3"/>
          <p:cNvSpPr>
            <a:spLocks noGrp="1"/>
          </p:cNvSpPr>
          <p:nvPr>
            <p:ph type="sldNum" sz="quarter" idx="10"/>
          </p:nvPr>
        </p:nvSpPr>
        <p:spPr/>
        <p:txBody>
          <a:bodyPr/>
          <a:lstStyle/>
          <a:p>
            <a:fld id="{EB621822-3DE1-4099-A930-67DCB1528CC3}" type="slidenum">
              <a:rPr lang="en-CA" smtClean="0"/>
              <a:t>8</a:t>
            </a:fld>
            <a:endParaRPr lang="en-CA"/>
          </a:p>
        </p:txBody>
      </p:sp>
    </p:spTree>
    <p:extLst>
      <p:ext uri="{BB962C8B-B14F-4D97-AF65-F5344CB8AC3E}">
        <p14:creationId xmlns:p14="http://schemas.microsoft.com/office/powerpoint/2010/main" val="127655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smtClean="0"/>
              <a:t>It was also through this project that we trialed film digitization</a:t>
            </a:r>
            <a:r>
              <a:rPr lang="en-CA" baseline="0" dirty="0" smtClean="0"/>
              <a:t>  - outsourcing was required but we also starting using YouTube for viewing purposes. So, film is </a:t>
            </a:r>
            <a:r>
              <a:rPr lang="en-CA" baseline="0" dirty="0" smtClean="0"/>
              <a:t>still </a:t>
            </a:r>
            <a:r>
              <a:rPr lang="en-US" dirty="0"/>
              <a:t>a challenge. This is an area for future collaboration.</a:t>
            </a:r>
            <a:endParaRPr lang="en-CA" dirty="0"/>
          </a:p>
          <a:p>
            <a:endParaRPr lang="en-CA" dirty="0" smtClean="0"/>
          </a:p>
          <a:p>
            <a:endParaRPr lang="en-CA" baseline="0" dirty="0" smtClean="0"/>
          </a:p>
          <a:p>
            <a:pPr defTabSz="931774">
              <a:defRPr/>
            </a:pPr>
            <a:r>
              <a:rPr lang="en-US" dirty="0"/>
              <a:t>2013 – </a:t>
            </a:r>
            <a:r>
              <a:rPr lang="en-US" b="1" dirty="0"/>
              <a:t>Digital Archivist</a:t>
            </a:r>
            <a:r>
              <a:rPr lang="en-US" dirty="0"/>
              <a:t> position was confirmed for a one year term (she is still with us). </a:t>
            </a:r>
          </a:p>
          <a:p>
            <a:pPr defTabSz="931774">
              <a:defRPr/>
            </a:pPr>
            <a:r>
              <a:rPr lang="en-US" dirty="0"/>
              <a:t>The position is instrumental as we establish proactive digital preservation strategy, creating better organization for existing digital content, </a:t>
            </a:r>
            <a:r>
              <a:rPr lang="en-US" dirty="0" smtClean="0"/>
              <a:t>manage </a:t>
            </a:r>
            <a:r>
              <a:rPr lang="en-US" dirty="0"/>
              <a:t>storage, </a:t>
            </a:r>
            <a:r>
              <a:rPr lang="en-US" dirty="0" smtClean="0"/>
              <a:t>establish </a:t>
            </a:r>
            <a:r>
              <a:rPr lang="en-US" dirty="0"/>
              <a:t>social media tools and </a:t>
            </a:r>
            <a:r>
              <a:rPr lang="en-US" dirty="0" smtClean="0"/>
              <a:t>work </a:t>
            </a:r>
            <a:r>
              <a:rPr lang="en-US" dirty="0"/>
              <a:t>with the CMS. </a:t>
            </a:r>
          </a:p>
          <a:p>
            <a:pPr defTabSz="931774">
              <a:defRPr/>
            </a:pPr>
            <a:endParaRPr lang="en-US" dirty="0"/>
          </a:p>
        </p:txBody>
      </p:sp>
      <p:sp>
        <p:nvSpPr>
          <p:cNvPr id="4" name="Slide Number Placeholder 3"/>
          <p:cNvSpPr>
            <a:spLocks noGrp="1"/>
          </p:cNvSpPr>
          <p:nvPr>
            <p:ph type="sldNum" sz="quarter" idx="10"/>
          </p:nvPr>
        </p:nvSpPr>
        <p:spPr/>
        <p:txBody>
          <a:bodyPr/>
          <a:lstStyle/>
          <a:p>
            <a:fld id="{EB621822-3DE1-4099-A930-67DCB1528CC3}" type="slidenum">
              <a:rPr lang="en-CA" smtClean="0"/>
              <a:t>9</a:t>
            </a:fld>
            <a:endParaRPr lang="en-CA"/>
          </a:p>
        </p:txBody>
      </p:sp>
    </p:spTree>
    <p:extLst>
      <p:ext uri="{BB962C8B-B14F-4D97-AF65-F5344CB8AC3E}">
        <p14:creationId xmlns:p14="http://schemas.microsoft.com/office/powerpoint/2010/main" val="44037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BC2A209E-056C-B04A-8027-D41B854D9DC7}"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12026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C2A209E-056C-B04A-8027-D41B854D9DC7}"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178172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C2A209E-056C-B04A-8027-D41B854D9DC7}"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254071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C2A209E-056C-B04A-8027-D41B854D9DC7}"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426242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C2A209E-056C-B04A-8027-D41B854D9DC7}"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56999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BC2A209E-056C-B04A-8027-D41B854D9DC7}"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77899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BC2A209E-056C-B04A-8027-D41B854D9DC7}" type="datetimeFigureOut">
              <a:rPr lang="en-US" smtClean="0"/>
              <a:t>9/24/2015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48988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BC2A209E-056C-B04A-8027-D41B854D9DC7}" type="datetimeFigureOut">
              <a:rPr lang="en-US" smtClean="0"/>
              <a:t>9/24/2015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22546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A209E-056C-B04A-8027-D41B854D9DC7}" type="datetimeFigureOut">
              <a:rPr lang="en-US" smtClean="0"/>
              <a:t>9/24/2015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350583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C2A209E-056C-B04A-8027-D41B854D9DC7}"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54618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C2A209E-056C-B04A-8027-D41B854D9DC7}"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906CE-2E48-A043-8401-DD14015E6AE4}" type="slidenum">
              <a:rPr lang="en-US" smtClean="0"/>
              <a:t>‹#›</a:t>
            </a:fld>
            <a:endParaRPr lang="en-US"/>
          </a:p>
        </p:txBody>
      </p:sp>
    </p:spTree>
    <p:extLst>
      <p:ext uri="{BB962C8B-B14F-4D97-AF65-F5344CB8AC3E}">
        <p14:creationId xmlns:p14="http://schemas.microsoft.com/office/powerpoint/2010/main" val="91592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C2A209E-056C-B04A-8027-D41B854D9DC7}" type="datetimeFigureOut">
              <a:rPr lang="en-US" smtClean="0"/>
              <a:t>9/24/2015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F906CE-2E48-A043-8401-DD14015E6AE4}" type="slidenum">
              <a:rPr lang="en-US" smtClean="0"/>
              <a:t>‹#›</a:t>
            </a:fld>
            <a:endParaRPr lang="en-US"/>
          </a:p>
        </p:txBody>
      </p:sp>
    </p:spTree>
    <p:extLst>
      <p:ext uri="{BB962C8B-B14F-4D97-AF65-F5344CB8AC3E}">
        <p14:creationId xmlns:p14="http://schemas.microsoft.com/office/powerpoint/2010/main" val="1654367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hyperlink" Target="http://beatoninstitute.com/ww1"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beatoninstitute.com/"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flickr.com/photos/beatoninstitute/sets/" TargetMode="External"/><Relationship Id="rId3" Type="http://schemas.openxmlformats.org/officeDocument/2006/relationships/image" Target="../media/image8.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facebook.com/thebeatoninstitute"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www.cbu.ca/campus/beaton-institute/" TargetMode="External"/><Relationship Id="rId4" Type="http://schemas.openxmlformats.org/officeDocument/2006/relationships/hyperlink" Target="https://twitter.com/beatoninstitute" TargetMode="Externa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hyperlink" Target="http://beatoninstitute.com/diversity"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www.beatoninstitutemusic.ca/mikmaq/fiddle-selections-lee-cremo.html"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http://www.cbu.ca/wp-content/uploads/2015/07/beaton-mikmaw.pdf"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hyperlink" Target="http://www.kmclennan.com/"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www.youtube.com/watch?v=2AVRVK5H8RM"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re bg y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852424" y="1261837"/>
            <a:ext cx="7609187" cy="3085460"/>
          </a:xfrm>
          <a:prstGeom prst="rect">
            <a:avLst/>
          </a:prstGeom>
          <a:noFill/>
        </p:spPr>
        <p:txBody>
          <a:bodyPr wrap="square" rtlCol="0">
            <a:spAutoFit/>
          </a:bodyPr>
          <a:lstStyle/>
          <a:p>
            <a:pPr>
              <a:lnSpc>
                <a:spcPts val="3940"/>
              </a:lnSpc>
            </a:pPr>
            <a:r>
              <a:rPr lang="en-CA" sz="4000" b="1" dirty="0" smtClean="0"/>
              <a:t>Exploring a NS Digitization Strategy</a:t>
            </a:r>
          </a:p>
          <a:p>
            <a:pPr>
              <a:lnSpc>
                <a:spcPts val="3940"/>
              </a:lnSpc>
            </a:pPr>
            <a:endParaRPr lang="en-CA" sz="4000" b="1" dirty="0"/>
          </a:p>
          <a:p>
            <a:pPr>
              <a:lnSpc>
                <a:spcPts val="3940"/>
              </a:lnSpc>
            </a:pPr>
            <a:r>
              <a:rPr lang="en-CA" sz="2800" b="1" dirty="0" smtClean="0"/>
              <a:t>@ The Beaton Institute</a:t>
            </a:r>
            <a:r>
              <a:rPr lang="en-CA" sz="4000" b="1" dirty="0" smtClean="0"/>
              <a:t> </a:t>
            </a:r>
          </a:p>
          <a:p>
            <a:pPr>
              <a:lnSpc>
                <a:spcPts val="3940"/>
              </a:lnSpc>
            </a:pPr>
            <a:endParaRPr lang="en-CA" sz="4000" b="1" cap="all" dirty="0" smtClean="0">
              <a:solidFill>
                <a:schemeClr val="bg1"/>
              </a:solidFill>
            </a:endParaRPr>
          </a:p>
          <a:p>
            <a:pPr>
              <a:lnSpc>
                <a:spcPts val="3940"/>
              </a:lnSpc>
            </a:pPr>
            <a:endParaRPr lang="en-CA" sz="4000" b="1" cap="all" dirty="0">
              <a:solidFill>
                <a:schemeClr val="bg1"/>
              </a:solidFill>
            </a:endParaRPr>
          </a:p>
          <a:p>
            <a:r>
              <a:rPr lang="en-CA" sz="1600" b="1" cap="all" dirty="0" smtClean="0">
                <a:solidFill>
                  <a:schemeClr val="bg1"/>
                </a:solidFill>
              </a:rPr>
              <a:t>Catherine Arseneau</a:t>
            </a:r>
          </a:p>
          <a:p>
            <a:r>
              <a:rPr lang="en-CA" sz="1600" b="1" cap="all" dirty="0" smtClean="0">
                <a:solidFill>
                  <a:schemeClr val="bg1"/>
                </a:solidFill>
              </a:rPr>
              <a:t>Director</a:t>
            </a:r>
            <a:endParaRPr lang="en-US" sz="1600" b="1" cap="all" dirty="0">
              <a:solidFill>
                <a:schemeClr val="bg1"/>
              </a:solidFill>
            </a:endParaRPr>
          </a:p>
        </p:txBody>
      </p:sp>
      <p:pic>
        <p:nvPicPr>
          <p:cNvPr id="2" name="Picture 1" descr="CBU Landscape logo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18" y="3474224"/>
            <a:ext cx="3073400" cy="1955800"/>
          </a:xfrm>
          <a:prstGeom prst="rect">
            <a:avLst/>
          </a:prstGeom>
        </p:spPr>
      </p:pic>
    </p:spTree>
    <p:extLst>
      <p:ext uri="{BB962C8B-B14F-4D97-AF65-F5344CB8AC3E}">
        <p14:creationId xmlns:p14="http://schemas.microsoft.com/office/powerpoint/2010/main" val="929807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 blue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889" y="243579"/>
            <a:ext cx="770836" cy="715523"/>
          </a:xfrm>
          <a:prstGeom prst="rect">
            <a:avLst/>
          </a:prstGeom>
        </p:spPr>
      </p:pic>
      <p:sp>
        <p:nvSpPr>
          <p:cNvPr id="3" name="Title 2"/>
          <p:cNvSpPr>
            <a:spLocks noGrp="1"/>
          </p:cNvSpPr>
          <p:nvPr>
            <p:ph type="title"/>
          </p:nvPr>
        </p:nvSpPr>
        <p:spPr/>
        <p:txBody>
          <a:bodyPr>
            <a:normAutofit/>
          </a:bodyPr>
          <a:lstStyle/>
          <a:p>
            <a:r>
              <a:rPr lang="en-CA" dirty="0"/>
              <a:t/>
            </a:r>
            <a:br>
              <a:rPr lang="en-CA" dirty="0"/>
            </a:br>
            <a:endParaRPr lang="en-CA" dirty="0"/>
          </a:p>
        </p:txBody>
      </p:sp>
      <p:pic>
        <p:nvPicPr>
          <p:cNvPr id="9218"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016826" y="1132887"/>
            <a:ext cx="4875713" cy="274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457200" y="1076326"/>
            <a:ext cx="3454399" cy="4067174"/>
          </a:xfrm>
        </p:spPr>
        <p:txBody>
          <a:bodyPr>
            <a:noAutofit/>
          </a:bodyPr>
          <a:lstStyle/>
          <a:p>
            <a:r>
              <a:rPr lang="en-CA" sz="1800" dirty="0" smtClean="0"/>
              <a:t>Meeting access objectives</a:t>
            </a:r>
          </a:p>
          <a:p>
            <a:pPr marL="285750" indent="-285750">
              <a:buFont typeface="Arial" panose="020B0604020202020204" pitchFamily="34" charset="0"/>
              <a:buChar char="•"/>
            </a:pPr>
            <a:r>
              <a:rPr lang="en-CA" sz="1800" dirty="0" smtClean="0"/>
              <a:t>Initial project using </a:t>
            </a:r>
            <a:r>
              <a:rPr lang="en-CA" sz="1800" dirty="0" err="1" smtClean="0"/>
              <a:t>AtoM</a:t>
            </a:r>
            <a:endParaRPr lang="en-CA" sz="1800" dirty="0" smtClean="0"/>
          </a:p>
          <a:p>
            <a:pPr marL="285750" indent="-285750">
              <a:buFont typeface="Arial" panose="020B0604020202020204" pitchFamily="34" charset="0"/>
              <a:buChar char="•"/>
            </a:pPr>
            <a:r>
              <a:rPr lang="en-CA" sz="1800" dirty="0" smtClean="0"/>
              <a:t>Trialed the project function of </a:t>
            </a:r>
            <a:r>
              <a:rPr lang="en-CA" sz="1800" dirty="0" err="1" smtClean="0"/>
              <a:t>AtoM</a:t>
            </a:r>
            <a:endParaRPr lang="en-CA" sz="1800" dirty="0" smtClean="0"/>
          </a:p>
          <a:p>
            <a:pPr marL="285750" indent="-285750">
              <a:buFont typeface="Arial" panose="020B0604020202020204" pitchFamily="34" charset="0"/>
              <a:buChar char="•"/>
            </a:pPr>
            <a:r>
              <a:rPr lang="en-CA" sz="1800" dirty="0" smtClean="0"/>
              <a:t>Participation in provincial catalogue initiative - uploaded content to MemoryNS</a:t>
            </a:r>
          </a:p>
          <a:p>
            <a:r>
              <a:rPr lang="en-CA" sz="1800" dirty="0" smtClean="0"/>
              <a:t>Partners </a:t>
            </a:r>
          </a:p>
          <a:p>
            <a:pPr marL="285750" indent="-285750">
              <a:buFont typeface="Arial" panose="020B0604020202020204" pitchFamily="34" charset="0"/>
              <a:buChar char="•"/>
            </a:pPr>
            <a:r>
              <a:rPr lang="en-CA" sz="1800" dirty="0" smtClean="0"/>
              <a:t>PADP</a:t>
            </a:r>
          </a:p>
          <a:p>
            <a:pPr marL="285750" indent="-285750">
              <a:buFont typeface="Arial" panose="020B0604020202020204" pitchFamily="34" charset="0"/>
              <a:buChar char="•"/>
            </a:pPr>
            <a:r>
              <a:rPr lang="en-CA" sz="1800" dirty="0" smtClean="0"/>
              <a:t>Young Canada Works</a:t>
            </a:r>
          </a:p>
          <a:p>
            <a:pPr marL="285750" indent="-285750">
              <a:buFont typeface="Arial" panose="020B0604020202020204" pitchFamily="34" charset="0"/>
              <a:buChar char="•"/>
            </a:pPr>
            <a:r>
              <a:rPr lang="en-CA" sz="1800" dirty="0" smtClean="0"/>
              <a:t>Council of Nova Scotia Archives</a:t>
            </a:r>
            <a:endParaRPr lang="en-CA" sz="1800" dirty="0"/>
          </a:p>
        </p:txBody>
      </p:sp>
      <p:sp>
        <p:nvSpPr>
          <p:cNvPr id="10" name="Rectangle 9"/>
          <p:cNvSpPr/>
          <p:nvPr/>
        </p:nvSpPr>
        <p:spPr>
          <a:xfrm>
            <a:off x="116006" y="292152"/>
            <a:ext cx="7983939" cy="461665"/>
          </a:xfrm>
          <a:prstGeom prst="rect">
            <a:avLst/>
          </a:prstGeom>
        </p:spPr>
        <p:txBody>
          <a:bodyPr wrap="square">
            <a:spAutoFit/>
          </a:bodyPr>
          <a:lstStyle/>
          <a:p>
            <a:pPr algn="ctr"/>
            <a:r>
              <a:rPr lang="en-CA" sz="2400" dirty="0"/>
              <a:t>World War I Project: 2014 - 2015</a:t>
            </a:r>
          </a:p>
        </p:txBody>
      </p:sp>
    </p:spTree>
    <p:extLst>
      <p:ext uri="{BB962C8B-B14F-4D97-AF65-F5344CB8AC3E}">
        <p14:creationId xmlns:p14="http://schemas.microsoft.com/office/powerpoint/2010/main" val="813879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889" y="243579"/>
            <a:ext cx="770836" cy="715523"/>
          </a:xfrm>
          <a:prstGeom prst="rect">
            <a:avLst/>
          </a:prstGeom>
        </p:spPr>
      </p:pic>
      <p:sp>
        <p:nvSpPr>
          <p:cNvPr id="2" name="Title 1"/>
          <p:cNvSpPr>
            <a:spLocks noGrp="1"/>
          </p:cNvSpPr>
          <p:nvPr>
            <p:ph type="title"/>
          </p:nvPr>
        </p:nvSpPr>
        <p:spPr>
          <a:xfrm>
            <a:off x="457201" y="204787"/>
            <a:ext cx="7109459" cy="871538"/>
          </a:xfrm>
        </p:spPr>
        <p:txBody>
          <a:bodyPr>
            <a:normAutofit/>
          </a:bodyPr>
          <a:lstStyle/>
          <a:p>
            <a:r>
              <a:rPr lang="en-CA" dirty="0"/>
              <a:t/>
            </a:r>
            <a:br>
              <a:rPr lang="en-CA" dirty="0"/>
            </a:br>
            <a:endParaRPr lang="en-CA" dirty="0"/>
          </a:p>
        </p:txBody>
      </p:sp>
      <p:pic>
        <p:nvPicPr>
          <p:cNvPr id="10242"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3971281" y="1419738"/>
            <a:ext cx="4808651" cy="270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457201" y="1076326"/>
            <a:ext cx="3514080" cy="4139141"/>
          </a:xfrm>
        </p:spPr>
        <p:txBody>
          <a:bodyPr>
            <a:normAutofit fontScale="85000" lnSpcReduction="10000"/>
          </a:bodyPr>
          <a:lstStyle/>
          <a:p>
            <a:r>
              <a:rPr lang="en-CA" sz="1700" b="1" dirty="0" smtClean="0"/>
              <a:t>Meeting long term goals for access:</a:t>
            </a:r>
          </a:p>
          <a:p>
            <a:pPr marL="285750" indent="-285750">
              <a:buFont typeface="Arial" panose="020B0604020202020204" pitchFamily="34" charset="0"/>
              <a:buChar char="•"/>
            </a:pPr>
            <a:r>
              <a:rPr lang="en-CA" sz="1700" dirty="0" smtClean="0"/>
              <a:t>CMS and public interface launched</a:t>
            </a:r>
          </a:p>
          <a:p>
            <a:pPr marL="285750" indent="-285750">
              <a:buFont typeface="Arial" panose="020B0604020202020204" pitchFamily="34" charset="0"/>
              <a:buChar char="•"/>
            </a:pPr>
            <a:r>
              <a:rPr lang="en-CA" sz="1700" dirty="0" smtClean="0"/>
              <a:t>Ability to participate in provincial (MemoryNS) and national (</a:t>
            </a:r>
            <a:r>
              <a:rPr lang="en-CA" sz="1700" dirty="0" err="1" smtClean="0"/>
              <a:t>ArchivesCanada</a:t>
            </a:r>
            <a:r>
              <a:rPr lang="en-CA" sz="1700" dirty="0" smtClean="0"/>
              <a:t>) catalogues</a:t>
            </a:r>
          </a:p>
          <a:p>
            <a:pPr marL="285750" indent="-285750">
              <a:buFont typeface="Arial" panose="020B0604020202020204" pitchFamily="34" charset="0"/>
              <a:buChar char="•"/>
            </a:pPr>
            <a:r>
              <a:rPr lang="en-CA" sz="1700" dirty="0" smtClean="0"/>
              <a:t>We bring essential skill sets to partnered digital projects</a:t>
            </a:r>
          </a:p>
          <a:p>
            <a:pPr marL="285750" indent="-285750">
              <a:buFont typeface="Arial" panose="020B0604020202020204" pitchFamily="34" charset="0"/>
              <a:buChar char="•"/>
            </a:pPr>
            <a:r>
              <a:rPr lang="en-CA" sz="1700" dirty="0" smtClean="0"/>
              <a:t>Have developed policy &amp; procedures</a:t>
            </a:r>
          </a:p>
          <a:p>
            <a:pPr marL="285750" indent="-285750">
              <a:buFont typeface="Arial" panose="020B0604020202020204" pitchFamily="34" charset="0"/>
              <a:buChar char="•"/>
            </a:pPr>
            <a:r>
              <a:rPr lang="en-CA" sz="1700" dirty="0" smtClean="0"/>
              <a:t>Have infrastructure in place – onsite AV digitization (excluding film), textual and photographic digitization, CMS, web interface, raid server and LTO.</a:t>
            </a:r>
          </a:p>
          <a:p>
            <a:pPr marL="285750" indent="-285750">
              <a:buFont typeface="Arial" panose="020B0604020202020204" pitchFamily="34" charset="0"/>
              <a:buChar char="•"/>
            </a:pPr>
            <a:r>
              <a:rPr lang="en-CA" sz="1700" dirty="0" smtClean="0"/>
              <a:t>Continuing goal to address legacy data</a:t>
            </a:r>
          </a:p>
          <a:p>
            <a:endParaRPr lang="en-CA" sz="1700" dirty="0"/>
          </a:p>
          <a:p>
            <a:r>
              <a:rPr lang="en-CA" sz="1700" dirty="0" smtClean="0"/>
              <a:t>Sum total of all the incremental steps and projects – a new reference tool accessible globally.</a:t>
            </a:r>
          </a:p>
        </p:txBody>
      </p:sp>
      <p:sp>
        <p:nvSpPr>
          <p:cNvPr id="8" name="Rectangle 7"/>
          <p:cNvSpPr/>
          <p:nvPr/>
        </p:nvSpPr>
        <p:spPr>
          <a:xfrm>
            <a:off x="457199" y="416673"/>
            <a:ext cx="7492621" cy="523220"/>
          </a:xfrm>
          <a:prstGeom prst="rect">
            <a:avLst/>
          </a:prstGeom>
        </p:spPr>
        <p:txBody>
          <a:bodyPr wrap="square">
            <a:spAutoFit/>
          </a:bodyPr>
          <a:lstStyle/>
          <a:p>
            <a:pPr algn="ctr"/>
            <a:r>
              <a:rPr lang="en-CA" sz="2800" dirty="0" smtClean="0"/>
              <a:t>Beaton Institute Digital Archives - 2015</a:t>
            </a:r>
            <a:endParaRPr lang="en-CA" sz="2800" dirty="0"/>
          </a:p>
        </p:txBody>
      </p:sp>
    </p:spTree>
    <p:extLst>
      <p:ext uri="{BB962C8B-B14F-4D97-AF65-F5344CB8AC3E}">
        <p14:creationId xmlns:p14="http://schemas.microsoft.com/office/powerpoint/2010/main" val="2175338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 yell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1" y="204787"/>
            <a:ext cx="3008313" cy="496253"/>
          </a:xfrm>
        </p:spPr>
        <p:txBody>
          <a:bodyPr/>
          <a:lstStyle/>
          <a:p>
            <a:r>
              <a:rPr lang="en-CA" dirty="0" smtClean="0"/>
              <a:t>Living Digital Initiatives</a:t>
            </a:r>
            <a:endParaRPr lang="en-CA" dirty="0"/>
          </a:p>
        </p:txBody>
      </p:sp>
      <p:sp>
        <p:nvSpPr>
          <p:cNvPr id="4" name="Text Placeholder 3"/>
          <p:cNvSpPr>
            <a:spLocks noGrp="1"/>
          </p:cNvSpPr>
          <p:nvPr>
            <p:ph type="body" sz="half" idx="2"/>
          </p:nvPr>
        </p:nvSpPr>
        <p:spPr>
          <a:xfrm>
            <a:off x="457201" y="754380"/>
            <a:ext cx="3008313" cy="3840243"/>
          </a:xfrm>
        </p:spPr>
        <p:txBody>
          <a:bodyPr>
            <a:normAutofit fontScale="62500" lnSpcReduction="20000"/>
          </a:bodyPr>
          <a:lstStyle/>
          <a:p>
            <a:pPr>
              <a:defRPr/>
            </a:pPr>
            <a:r>
              <a:rPr lang="en-CA" sz="2200" b="1" dirty="0" smtClean="0"/>
              <a:t>Flickr:</a:t>
            </a:r>
          </a:p>
          <a:p>
            <a:pPr>
              <a:defRPr/>
            </a:pPr>
            <a:r>
              <a:rPr lang="en-CA" sz="2200" dirty="0" smtClean="0"/>
              <a:t>- 562,270 views (since February 2011)</a:t>
            </a:r>
          </a:p>
          <a:p>
            <a:pPr>
              <a:defRPr/>
            </a:pPr>
            <a:r>
              <a:rPr lang="en-CA" sz="2200" dirty="0" smtClean="0"/>
              <a:t>- Most popular “Lobster Factory Workers” 2,425 views </a:t>
            </a:r>
          </a:p>
          <a:p>
            <a:pPr>
              <a:defRPr/>
            </a:pPr>
            <a:r>
              <a:rPr lang="en-CA" sz="2200" b="1" dirty="0" smtClean="0"/>
              <a:t>Twitter: </a:t>
            </a:r>
          </a:p>
          <a:p>
            <a:pPr>
              <a:defRPr/>
            </a:pPr>
            <a:r>
              <a:rPr lang="en-CA" sz="2200" dirty="0" smtClean="0"/>
              <a:t>- 675 followers with 780 tweets </a:t>
            </a:r>
          </a:p>
          <a:p>
            <a:pPr>
              <a:defRPr/>
            </a:pPr>
            <a:r>
              <a:rPr lang="en-CA" sz="2200" b="1" dirty="0" smtClean="0"/>
              <a:t>Beaton institute Digital Archives  Website:</a:t>
            </a:r>
          </a:p>
          <a:p>
            <a:pPr>
              <a:defRPr/>
            </a:pPr>
            <a:r>
              <a:rPr lang="en-CA" sz="2200" dirty="0" smtClean="0"/>
              <a:t>- 15,000 users with 204,000 page views (11 pages per session average)</a:t>
            </a:r>
          </a:p>
          <a:p>
            <a:pPr>
              <a:defRPr/>
            </a:pPr>
            <a:r>
              <a:rPr lang="en-CA" sz="2200" dirty="0" smtClean="0"/>
              <a:t>- 9,771 archival descriptions; 573 authority records; 141 subjects. 157 geographic locations; 2,715 digital objects</a:t>
            </a:r>
          </a:p>
          <a:p>
            <a:pPr>
              <a:defRPr/>
            </a:pPr>
            <a:r>
              <a:rPr lang="en-CA" altLang="en-US" sz="2200" b="1" kern="0" dirty="0" smtClean="0">
                <a:solidFill>
                  <a:srgbClr val="000000"/>
                </a:solidFill>
              </a:rPr>
              <a:t>Facebook:</a:t>
            </a:r>
          </a:p>
          <a:p>
            <a:pPr>
              <a:defRPr/>
            </a:pPr>
            <a:r>
              <a:rPr lang="en-CA" sz="2200" dirty="0" smtClean="0"/>
              <a:t>- 3413 </a:t>
            </a:r>
            <a:r>
              <a:rPr lang="en-CA" sz="2200" dirty="0"/>
              <a:t>likes </a:t>
            </a:r>
            <a:r>
              <a:rPr lang="en-CA" sz="2200" dirty="0" smtClean="0"/>
              <a:t>with 28 day reach of over 50,000 </a:t>
            </a:r>
            <a:r>
              <a:rPr lang="en-CA" sz="2200" dirty="0"/>
              <a:t>people </a:t>
            </a:r>
            <a:endParaRPr lang="en-CA" sz="2200" dirty="0" smtClean="0"/>
          </a:p>
          <a:p>
            <a:pPr>
              <a:defRPr/>
            </a:pPr>
            <a:r>
              <a:rPr lang="en-CA" sz="2200" dirty="0" smtClean="0"/>
              <a:t>- engagement </a:t>
            </a:r>
            <a:r>
              <a:rPr lang="en-CA" sz="2200" dirty="0"/>
              <a:t>rates vary but have reached 80% on certain </a:t>
            </a:r>
            <a:r>
              <a:rPr lang="en-CA" sz="2200" dirty="0" smtClean="0"/>
              <a:t>posts</a:t>
            </a:r>
          </a:p>
          <a:p>
            <a:pPr>
              <a:defRPr/>
            </a:pPr>
            <a:endParaRPr lang="en-CA" sz="1100" dirty="0" smtClean="0"/>
          </a:p>
          <a:p>
            <a:endParaRPr lang="en-CA" dirty="0"/>
          </a:p>
        </p:txBody>
      </p:sp>
      <p:pic>
        <p:nvPicPr>
          <p:cNvPr id="5" name="Picture 2">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584331" y="457852"/>
            <a:ext cx="2561274" cy="203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224" y="2447086"/>
            <a:ext cx="2622869" cy="203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3584332" y="2727053"/>
            <a:ext cx="2561273" cy="175712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8224" y="457852"/>
            <a:ext cx="2593840" cy="175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31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96253"/>
          </a:xfrm>
        </p:spPr>
        <p:txBody>
          <a:bodyPr/>
          <a:lstStyle/>
          <a:p>
            <a:r>
              <a:rPr lang="en-CA" dirty="0" smtClean="0"/>
              <a:t>Learnings:</a:t>
            </a:r>
            <a:endParaRPr lang="en-CA" dirty="0"/>
          </a:p>
        </p:txBody>
      </p:sp>
      <p:sp>
        <p:nvSpPr>
          <p:cNvPr id="4" name="Text Placeholder 3"/>
          <p:cNvSpPr>
            <a:spLocks noGrp="1"/>
          </p:cNvSpPr>
          <p:nvPr>
            <p:ph type="body" sz="half" idx="2"/>
          </p:nvPr>
        </p:nvSpPr>
        <p:spPr>
          <a:xfrm>
            <a:off x="457201" y="754380"/>
            <a:ext cx="3575049" cy="3840243"/>
          </a:xfrm>
        </p:spPr>
        <p:txBody>
          <a:bodyPr>
            <a:normAutofit/>
          </a:bodyPr>
          <a:lstStyle/>
          <a:p>
            <a:pPr>
              <a:defRPr/>
            </a:pPr>
            <a:endParaRPr lang="en-CA" dirty="0" smtClean="0"/>
          </a:p>
          <a:p>
            <a:r>
              <a:rPr lang="en-CA" sz="1600" dirty="0" smtClean="0"/>
              <a:t>The evolution takes a plan, takes time, the participation of partners.</a:t>
            </a:r>
          </a:p>
          <a:p>
            <a:r>
              <a:rPr lang="en-CA" sz="1600" dirty="0" smtClean="0"/>
              <a:t>At the outset digitization was an access and preservation strategy but we now know that it is an </a:t>
            </a:r>
            <a:r>
              <a:rPr lang="en-CA" sz="1600" b="1" dirty="0" smtClean="0"/>
              <a:t>acquisition</a:t>
            </a:r>
            <a:r>
              <a:rPr lang="en-CA" sz="1600" dirty="0" smtClean="0"/>
              <a:t>, </a:t>
            </a:r>
            <a:r>
              <a:rPr lang="en-CA" sz="1600" b="1" dirty="0" smtClean="0"/>
              <a:t>access and preservation strategy </a:t>
            </a:r>
            <a:r>
              <a:rPr lang="en-CA" sz="1600" dirty="0" smtClean="0"/>
              <a:t>for archives.</a:t>
            </a:r>
          </a:p>
          <a:p>
            <a:r>
              <a:rPr lang="en-CA" sz="1600" dirty="0" smtClean="0"/>
              <a:t>The field is still developing – new standards, new platforms, new best practices.</a:t>
            </a:r>
          </a:p>
          <a:p>
            <a:endParaRPr lang="en-CA" sz="1600" dirty="0"/>
          </a:p>
          <a:p>
            <a:r>
              <a:rPr lang="en-CA" sz="1600" dirty="0" smtClean="0"/>
              <a:t>Is this sustainable working alone?</a:t>
            </a:r>
          </a:p>
          <a:p>
            <a:r>
              <a:rPr lang="en-CA" sz="1600" dirty="0" smtClean="0"/>
              <a:t>How can we work together to bring everyone along? </a:t>
            </a:r>
          </a:p>
          <a:p>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546389751"/>
              </p:ext>
            </p:extLst>
          </p:nvPr>
        </p:nvGraphicFramePr>
        <p:xfrm>
          <a:off x="4032250" y="136843"/>
          <a:ext cx="511175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47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496253"/>
          </a:xfrm>
        </p:spPr>
        <p:txBody>
          <a:bodyPr/>
          <a:lstStyle/>
          <a:p>
            <a:r>
              <a:rPr lang="en-CA" smtClean="0"/>
              <a:t>Learnings</a:t>
            </a:r>
            <a:endParaRPr lang="en-CA" dirty="0"/>
          </a:p>
        </p:txBody>
      </p:sp>
      <p:sp>
        <p:nvSpPr>
          <p:cNvPr id="4" name="Text Placeholder 3"/>
          <p:cNvSpPr>
            <a:spLocks noGrp="1"/>
          </p:cNvSpPr>
          <p:nvPr>
            <p:ph type="body" sz="half" idx="2"/>
          </p:nvPr>
        </p:nvSpPr>
        <p:spPr>
          <a:xfrm>
            <a:off x="457201" y="754380"/>
            <a:ext cx="3733799" cy="3840243"/>
          </a:xfrm>
        </p:spPr>
        <p:txBody>
          <a:bodyPr>
            <a:normAutofit/>
          </a:bodyPr>
          <a:lstStyle/>
          <a:p>
            <a:pPr>
              <a:defRPr/>
            </a:pPr>
            <a:endParaRPr lang="en-CA" sz="1100" dirty="0" smtClean="0"/>
          </a:p>
          <a:p>
            <a:r>
              <a:rPr lang="en-CA" sz="1600" dirty="0" smtClean="0"/>
              <a:t>The evolution takes a plan, takes time, the participation of partners.</a:t>
            </a:r>
          </a:p>
          <a:p>
            <a:r>
              <a:rPr lang="en-CA" sz="1600" dirty="0" smtClean="0"/>
              <a:t>At the outset digitization was an access and preservation strategy but we now know that it is an </a:t>
            </a:r>
            <a:r>
              <a:rPr lang="en-CA" sz="1600" b="1" dirty="0" smtClean="0"/>
              <a:t>acquisition</a:t>
            </a:r>
            <a:r>
              <a:rPr lang="en-CA" sz="1600" dirty="0" smtClean="0"/>
              <a:t>, </a:t>
            </a:r>
            <a:r>
              <a:rPr lang="en-CA" sz="1600" b="1" dirty="0" smtClean="0"/>
              <a:t>access and preservation strategy </a:t>
            </a:r>
            <a:r>
              <a:rPr lang="en-CA" sz="1600" dirty="0" smtClean="0"/>
              <a:t>for archives.</a:t>
            </a:r>
          </a:p>
          <a:p>
            <a:r>
              <a:rPr lang="en-CA" sz="1600" dirty="0" smtClean="0"/>
              <a:t>The field is still developing – new standards, new platforms, new best practices.</a:t>
            </a:r>
          </a:p>
          <a:p>
            <a:endParaRPr lang="en-CA" sz="1600" dirty="0"/>
          </a:p>
          <a:p>
            <a:r>
              <a:rPr lang="en-CA" sz="1600" dirty="0" smtClean="0"/>
              <a:t>Is this sustainable…working alone?</a:t>
            </a:r>
          </a:p>
          <a:p>
            <a:r>
              <a:rPr lang="en-CA" sz="1600" dirty="0" smtClean="0"/>
              <a:t>How can we work together to bring everyone along? </a:t>
            </a:r>
          </a:p>
          <a:p>
            <a:endParaRPr lang="en-CA" dirty="0"/>
          </a:p>
        </p:txBody>
      </p:sp>
      <p:graphicFrame>
        <p:nvGraphicFramePr>
          <p:cNvPr id="7" name="Diagram 6"/>
          <p:cNvGraphicFramePr/>
          <p:nvPr>
            <p:extLst>
              <p:ext uri="{D42A27DB-BD31-4B8C-83A1-F6EECF244321}">
                <p14:modId xmlns:p14="http://schemas.microsoft.com/office/powerpoint/2010/main" val="2638789245"/>
              </p:ext>
            </p:extLst>
          </p:nvPr>
        </p:nvGraphicFramePr>
        <p:xfrm>
          <a:off x="3465514" y="43748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69545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re bg y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852424" y="1261837"/>
            <a:ext cx="7609187" cy="2816156"/>
          </a:xfrm>
          <a:prstGeom prst="rect">
            <a:avLst/>
          </a:prstGeom>
          <a:noFill/>
        </p:spPr>
        <p:txBody>
          <a:bodyPr wrap="square" rtlCol="0">
            <a:spAutoFit/>
          </a:bodyPr>
          <a:lstStyle/>
          <a:p>
            <a:pPr>
              <a:lnSpc>
                <a:spcPts val="3940"/>
              </a:lnSpc>
            </a:pPr>
            <a:r>
              <a:rPr lang="en-CA" sz="4000" b="1" dirty="0" smtClean="0"/>
              <a:t>Thank you!</a:t>
            </a:r>
          </a:p>
          <a:p>
            <a:pPr>
              <a:lnSpc>
                <a:spcPts val="3940"/>
              </a:lnSpc>
            </a:pPr>
            <a:endParaRPr lang="en-CA" sz="4000" b="1" cap="all" dirty="0" smtClean="0">
              <a:solidFill>
                <a:schemeClr val="bg1"/>
              </a:solidFill>
            </a:endParaRPr>
          </a:p>
          <a:p>
            <a:r>
              <a:rPr lang="en-CA" sz="1600" b="1" cap="all" dirty="0" smtClean="0">
                <a:solidFill>
                  <a:schemeClr val="bg1"/>
                </a:solidFill>
              </a:rPr>
              <a:t>Catherine Arseneau</a:t>
            </a:r>
          </a:p>
          <a:p>
            <a:r>
              <a:rPr lang="en-CA" sz="1600" b="1" cap="all" dirty="0" smtClean="0">
                <a:solidFill>
                  <a:schemeClr val="bg1"/>
                </a:solidFill>
              </a:rPr>
              <a:t>Director, Cultural Resources</a:t>
            </a:r>
          </a:p>
          <a:p>
            <a:r>
              <a:rPr lang="en-CA" sz="1600" b="1" cap="all" dirty="0" smtClean="0">
                <a:solidFill>
                  <a:schemeClr val="bg1"/>
                </a:solidFill>
              </a:rPr>
              <a:t>Cape Breton University</a:t>
            </a:r>
          </a:p>
          <a:p>
            <a:r>
              <a:rPr lang="en-CA" sz="1600" b="1" cap="all" dirty="0" smtClean="0">
                <a:solidFill>
                  <a:schemeClr val="bg1"/>
                </a:solidFill>
              </a:rPr>
              <a:t>T: 902 563-1326</a:t>
            </a:r>
          </a:p>
          <a:p>
            <a:r>
              <a:rPr lang="en-CA" sz="1600" b="1" cap="all" dirty="0" smtClean="0">
                <a:solidFill>
                  <a:schemeClr val="bg1"/>
                </a:solidFill>
              </a:rPr>
              <a:t>E: catherine_arseneau@cbu.ca</a:t>
            </a:r>
          </a:p>
          <a:p>
            <a:r>
              <a:rPr lang="en-CA" sz="1600" b="1" cap="all" dirty="0" smtClean="0">
                <a:solidFill>
                  <a:schemeClr val="bg1"/>
                </a:solidFill>
              </a:rPr>
              <a:t>www.cbu.ca/campus/beaton-institute/ </a:t>
            </a:r>
          </a:p>
          <a:p>
            <a:endParaRPr lang="en-US" sz="1600" b="1" cap="all" dirty="0">
              <a:solidFill>
                <a:schemeClr val="bg1"/>
              </a:solidFill>
            </a:endParaRPr>
          </a:p>
        </p:txBody>
      </p:sp>
      <p:pic>
        <p:nvPicPr>
          <p:cNvPr id="2" name="Picture 1" descr="CBU Landscape logo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18" y="3474224"/>
            <a:ext cx="3073400" cy="1955800"/>
          </a:xfrm>
          <a:prstGeom prst="rect">
            <a:avLst/>
          </a:prstGeom>
        </p:spPr>
      </p:pic>
    </p:spTree>
    <p:extLst>
      <p:ext uri="{BB962C8B-B14F-4D97-AF65-F5344CB8AC3E}">
        <p14:creationId xmlns:p14="http://schemas.microsoft.com/office/powerpoint/2010/main" val="3157218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ppen logo orange st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889" y="243579"/>
            <a:ext cx="770836" cy="715523"/>
          </a:xfrm>
          <a:prstGeom prst="rect">
            <a:avLst/>
          </a:prstGeom>
        </p:spPr>
      </p:pic>
      <p:sp>
        <p:nvSpPr>
          <p:cNvPr id="2" name="Title 1"/>
          <p:cNvSpPr>
            <a:spLocks noGrp="1"/>
          </p:cNvSpPr>
          <p:nvPr>
            <p:ph type="title"/>
          </p:nvPr>
        </p:nvSpPr>
        <p:spPr>
          <a:xfrm>
            <a:off x="457201" y="165571"/>
            <a:ext cx="3117849" cy="604896"/>
          </a:xfrm>
        </p:spPr>
        <p:txBody>
          <a:bodyPr>
            <a:normAutofit/>
          </a:bodyPr>
          <a:lstStyle/>
          <a:p>
            <a:r>
              <a:rPr lang="en-CA" dirty="0" smtClean="0"/>
              <a:t>The Beaton Institute:</a:t>
            </a:r>
            <a:endParaRPr lang="en-CA" dirty="0"/>
          </a:p>
        </p:txBody>
      </p:sp>
      <p:sp>
        <p:nvSpPr>
          <p:cNvPr id="7" name="Text Placeholder 6"/>
          <p:cNvSpPr>
            <a:spLocks noGrp="1"/>
          </p:cNvSpPr>
          <p:nvPr>
            <p:ph type="body" sz="half" idx="2"/>
          </p:nvPr>
        </p:nvSpPr>
        <p:spPr>
          <a:xfrm>
            <a:off x="457200" y="842845"/>
            <a:ext cx="4284133" cy="4300655"/>
          </a:xfrm>
        </p:spPr>
        <p:txBody>
          <a:bodyPr>
            <a:noAutofit/>
          </a:bodyPr>
          <a:lstStyle/>
          <a:p>
            <a:pPr marL="285750" indent="-285750">
              <a:buFontTx/>
              <a:buChar char="-"/>
            </a:pPr>
            <a:r>
              <a:rPr lang="en-CA" sz="1800" dirty="0" smtClean="0"/>
              <a:t>a </a:t>
            </a:r>
            <a:r>
              <a:rPr lang="en-CA" sz="1800" dirty="0"/>
              <a:t>cultural heritage archive mandated to preserve the social, economic, political and cultural history of Cape Breton Island. </a:t>
            </a:r>
            <a:endParaRPr lang="en-CA" sz="1800" dirty="0" smtClean="0"/>
          </a:p>
          <a:p>
            <a:pPr marL="285750" indent="-285750">
              <a:buFontTx/>
              <a:buChar char="-"/>
            </a:pPr>
            <a:r>
              <a:rPr lang="en-CA" sz="1800" dirty="0" smtClean="0"/>
              <a:t>the </a:t>
            </a:r>
            <a:r>
              <a:rPr lang="en-CA" sz="1800" dirty="0"/>
              <a:t>official repository for the historically significant records of </a:t>
            </a:r>
            <a:r>
              <a:rPr lang="en-CA" sz="1800" dirty="0" smtClean="0"/>
              <a:t>CBU. </a:t>
            </a:r>
            <a:endParaRPr lang="en-CA" sz="1000" dirty="0" smtClean="0"/>
          </a:p>
          <a:p>
            <a:endParaRPr lang="en-CA" sz="1000" dirty="0" smtClean="0"/>
          </a:p>
          <a:p>
            <a:pPr lvl="0" defTabSz="914400">
              <a:defRPr/>
            </a:pPr>
            <a:r>
              <a:rPr lang="en-US" sz="1800" dirty="0" smtClean="0"/>
              <a:t> 2.5 </a:t>
            </a:r>
            <a:r>
              <a:rPr lang="en-US" sz="1800" dirty="0"/>
              <a:t>km of archival holdings:</a:t>
            </a:r>
          </a:p>
          <a:p>
            <a:pPr marL="457200" indent="-457200">
              <a:buFont typeface="Calibri" panose="020F0502020204030204" pitchFamily="34" charset="0"/>
              <a:buChar char="‐"/>
              <a:defRPr/>
            </a:pPr>
            <a:r>
              <a:rPr lang="en-US" sz="1800" dirty="0"/>
              <a:t>3500  manuscript collections</a:t>
            </a:r>
          </a:p>
          <a:p>
            <a:pPr marL="457200" indent="-457200">
              <a:buFont typeface="Calibri" panose="020F0502020204030204" pitchFamily="34" charset="0"/>
              <a:buChar char="‐"/>
              <a:defRPr/>
            </a:pPr>
            <a:r>
              <a:rPr lang="en-US" sz="1800" dirty="0" smtClean="0"/>
              <a:t>300 </a:t>
            </a:r>
            <a:r>
              <a:rPr lang="en-US" sz="1800" dirty="0"/>
              <a:t>000+ images</a:t>
            </a:r>
          </a:p>
          <a:p>
            <a:pPr marL="457200" indent="-457200">
              <a:buFont typeface="Calibri" panose="020F0502020204030204" pitchFamily="34" charset="0"/>
              <a:buChar char="‐"/>
              <a:defRPr/>
            </a:pPr>
            <a:r>
              <a:rPr lang="en-US" sz="1800" dirty="0"/>
              <a:t>5500 sound recordings</a:t>
            </a:r>
          </a:p>
          <a:p>
            <a:pPr marL="457200" indent="-457200">
              <a:buFont typeface="Calibri" panose="020F0502020204030204" pitchFamily="34" charset="0"/>
              <a:buChar char="‐"/>
              <a:defRPr/>
            </a:pPr>
            <a:r>
              <a:rPr lang="en-US" sz="1800" dirty="0"/>
              <a:t>2000 videos and films</a:t>
            </a:r>
          </a:p>
          <a:p>
            <a:pPr marL="457200" indent="-457200">
              <a:buFont typeface="Calibri" panose="020F0502020204030204" pitchFamily="34" charset="0"/>
              <a:buChar char="‐"/>
              <a:defRPr/>
            </a:pPr>
            <a:r>
              <a:rPr lang="en-US" sz="1800" dirty="0"/>
              <a:t>3000 reference books</a:t>
            </a:r>
          </a:p>
          <a:p>
            <a:pPr marL="457200" indent="-457200">
              <a:buFont typeface="Calibri" panose="020F0502020204030204" pitchFamily="34" charset="0"/>
              <a:buChar char="‐"/>
              <a:defRPr/>
            </a:pPr>
            <a:r>
              <a:rPr lang="en-US" sz="1800" dirty="0"/>
              <a:t>3500 maps and </a:t>
            </a:r>
            <a:r>
              <a:rPr lang="en-US" sz="1800" dirty="0" smtClean="0"/>
              <a:t>plans</a:t>
            </a:r>
            <a:endParaRPr lang="en-CA" sz="1800"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32400" y="842845"/>
            <a:ext cx="2760284" cy="399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610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ppen logo orange st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889" y="243579"/>
            <a:ext cx="770836" cy="715523"/>
          </a:xfrm>
          <a:prstGeom prst="rect">
            <a:avLst/>
          </a:prstGeom>
        </p:spPr>
      </p:pic>
      <p:sp>
        <p:nvSpPr>
          <p:cNvPr id="2" name="Title 1"/>
          <p:cNvSpPr>
            <a:spLocks noGrp="1"/>
          </p:cNvSpPr>
          <p:nvPr>
            <p:ph type="title"/>
          </p:nvPr>
        </p:nvSpPr>
        <p:spPr>
          <a:xfrm>
            <a:off x="457201" y="436974"/>
            <a:ext cx="3117849" cy="871538"/>
          </a:xfrm>
        </p:spPr>
        <p:txBody>
          <a:bodyPr>
            <a:normAutofit fontScale="90000"/>
          </a:bodyPr>
          <a:lstStyle/>
          <a:p>
            <a:r>
              <a:rPr lang="en-CA" dirty="0" smtClean="0"/>
              <a:t>Evolution towards Digitization</a:t>
            </a:r>
            <a:br>
              <a:rPr lang="en-CA" dirty="0" smtClean="0"/>
            </a:br>
            <a:r>
              <a:rPr lang="en-CA" dirty="0" smtClean="0"/>
              <a:t>Analogue to </a:t>
            </a:r>
            <a:r>
              <a:rPr lang="en-CA" dirty="0" smtClean="0"/>
              <a:t>Digital:</a:t>
            </a:r>
            <a:endParaRPr lang="en-CA" dirty="0"/>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15188" y="1122245"/>
            <a:ext cx="5046674" cy="3561140"/>
          </a:xfrm>
        </p:spPr>
      </p:pic>
      <p:sp>
        <p:nvSpPr>
          <p:cNvPr id="7" name="Text Placeholder 6"/>
          <p:cNvSpPr>
            <a:spLocks noGrp="1"/>
          </p:cNvSpPr>
          <p:nvPr>
            <p:ph type="body" sz="half" idx="2"/>
          </p:nvPr>
        </p:nvSpPr>
        <p:spPr>
          <a:xfrm>
            <a:off x="358140" y="1308512"/>
            <a:ext cx="3291972" cy="3518297"/>
          </a:xfrm>
        </p:spPr>
        <p:txBody>
          <a:bodyPr>
            <a:normAutofit/>
          </a:bodyPr>
          <a:lstStyle/>
          <a:p>
            <a:pPr marL="285750" indent="-285750">
              <a:buFontTx/>
              <a:buChar char="-"/>
            </a:pPr>
            <a:r>
              <a:rPr lang="en-CA" sz="1800" dirty="0"/>
              <a:t>Goal: access and preservation</a:t>
            </a:r>
          </a:p>
          <a:p>
            <a:pPr marL="285750" indent="-285750">
              <a:buFontTx/>
              <a:buChar char="-"/>
            </a:pPr>
            <a:r>
              <a:rPr lang="en-CA" sz="1800" dirty="0" smtClean="0"/>
              <a:t>Process: evolution </a:t>
            </a:r>
            <a:r>
              <a:rPr lang="en-CA" sz="1800" dirty="0" smtClean="0"/>
              <a:t>through project based initiatives</a:t>
            </a:r>
          </a:p>
          <a:p>
            <a:pPr marL="285750" indent="-285750">
              <a:buFontTx/>
              <a:buChar char="-"/>
            </a:pPr>
            <a:r>
              <a:rPr lang="en-CA" sz="1800" dirty="0" smtClean="0"/>
              <a:t>Outcome: </a:t>
            </a:r>
            <a:r>
              <a:rPr lang="en-CA" sz="1800" dirty="0" smtClean="0"/>
              <a:t>project-based </a:t>
            </a:r>
            <a:r>
              <a:rPr lang="en-CA" sz="1800" dirty="0"/>
              <a:t>to operational practice</a:t>
            </a:r>
          </a:p>
          <a:p>
            <a:pPr marL="285750" indent="-285750">
              <a:buFontTx/>
              <a:buChar char="-"/>
            </a:pPr>
            <a:r>
              <a:rPr lang="en-CA" sz="1800" dirty="0" smtClean="0"/>
              <a:t>Insights: partnerships</a:t>
            </a:r>
            <a:r>
              <a:rPr lang="en-CA" sz="1800" dirty="0" smtClean="0"/>
              <a:t>, funding and infrastructure (technical and human) </a:t>
            </a:r>
          </a:p>
          <a:p>
            <a:pPr marL="285750" indent="-285750">
              <a:buFontTx/>
              <a:buChar char="-"/>
            </a:pPr>
            <a:r>
              <a:rPr lang="en-CA" sz="1800" dirty="0" smtClean="0"/>
              <a:t>How to get to the next level?</a:t>
            </a:r>
            <a:endParaRPr lang="en-CA" sz="1800" dirty="0"/>
          </a:p>
        </p:txBody>
      </p:sp>
    </p:spTree>
    <p:extLst>
      <p:ext uri="{BB962C8B-B14F-4D97-AF65-F5344CB8AC3E}">
        <p14:creationId xmlns:p14="http://schemas.microsoft.com/office/powerpoint/2010/main" val="687524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82" y="4344731"/>
            <a:ext cx="770836" cy="715523"/>
          </a:xfrm>
          <a:prstGeom prst="rect">
            <a:avLst/>
          </a:prstGeom>
        </p:spPr>
      </p:pic>
      <p:sp>
        <p:nvSpPr>
          <p:cNvPr id="2" name="Title 1"/>
          <p:cNvSpPr>
            <a:spLocks noGrp="1"/>
          </p:cNvSpPr>
          <p:nvPr>
            <p:ph type="title"/>
          </p:nvPr>
        </p:nvSpPr>
        <p:spPr>
          <a:xfrm>
            <a:off x="457201" y="204787"/>
            <a:ext cx="8366759" cy="871538"/>
          </a:xfrm>
        </p:spPr>
        <p:txBody>
          <a:bodyPr>
            <a:normAutofit/>
          </a:bodyPr>
          <a:lstStyle/>
          <a:p>
            <a:pPr algn="l"/>
            <a:r>
              <a:rPr lang="en-CA" sz="3600" dirty="0" smtClean="0"/>
              <a:t>Ethno-cultural </a:t>
            </a:r>
            <a:r>
              <a:rPr lang="en-CA" sz="3600" dirty="0"/>
              <a:t>Resources Inventory: 2008</a:t>
            </a:r>
          </a:p>
        </p:txBody>
      </p:sp>
      <p:pic>
        <p:nvPicPr>
          <p:cNvPr id="1026"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3712210" y="1617899"/>
            <a:ext cx="5111750" cy="156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2"/>
          </p:nvPr>
        </p:nvSpPr>
        <p:spPr>
          <a:xfrm>
            <a:off x="457201" y="1076326"/>
            <a:ext cx="3255009" cy="3983928"/>
          </a:xfrm>
        </p:spPr>
        <p:txBody>
          <a:bodyPr>
            <a:noAutofit/>
          </a:bodyPr>
          <a:lstStyle/>
          <a:p>
            <a:r>
              <a:rPr lang="en-CA" sz="1800" dirty="0" smtClean="0"/>
              <a:t>From Analogue to Digital Trial:</a:t>
            </a:r>
          </a:p>
          <a:p>
            <a:pPr marL="285750" indent="-285750">
              <a:buFont typeface="Arial" panose="020B0604020202020204" pitchFamily="34" charset="0"/>
              <a:buChar char="•"/>
            </a:pPr>
            <a:r>
              <a:rPr lang="en-CA" sz="1800" dirty="0" smtClean="0"/>
              <a:t>NADP funding</a:t>
            </a:r>
          </a:p>
          <a:p>
            <a:pPr marL="285750" indent="-285750">
              <a:buFont typeface="Arial" panose="020B0604020202020204" pitchFamily="34" charset="0"/>
              <a:buChar char="•"/>
            </a:pPr>
            <a:r>
              <a:rPr lang="en-CA" sz="1800" dirty="0" smtClean="0"/>
              <a:t>Equipment purchases</a:t>
            </a:r>
          </a:p>
          <a:p>
            <a:pPr marL="285750" indent="-285750">
              <a:buFont typeface="Arial" panose="020B0604020202020204" pitchFamily="34" charset="0"/>
              <a:buChar char="•"/>
            </a:pPr>
            <a:r>
              <a:rPr lang="en-CA" sz="1800" dirty="0" err="1" smtClean="0"/>
              <a:t>Contentdm</a:t>
            </a:r>
            <a:r>
              <a:rPr lang="en-CA" sz="1800" dirty="0" smtClean="0"/>
              <a:t> trial </a:t>
            </a:r>
          </a:p>
          <a:p>
            <a:pPr marL="285750" indent="-285750">
              <a:buFont typeface="Arial" panose="020B0604020202020204" pitchFamily="34" charset="0"/>
              <a:buChar char="•"/>
            </a:pPr>
            <a:r>
              <a:rPr lang="en-CA" sz="1800" dirty="0" smtClean="0"/>
              <a:t>Skill development (metadata, file conversion , naming standards)</a:t>
            </a:r>
          </a:p>
          <a:p>
            <a:endParaRPr lang="en-CA" sz="1800" dirty="0"/>
          </a:p>
          <a:p>
            <a:r>
              <a:rPr lang="en-CA" sz="1800" dirty="0" smtClean="0"/>
              <a:t>Partners:</a:t>
            </a:r>
          </a:p>
          <a:p>
            <a:pPr marL="285750" indent="-285750">
              <a:buFont typeface="Arial" panose="020B0604020202020204" pitchFamily="34" charset="0"/>
              <a:buChar char="•"/>
            </a:pPr>
            <a:r>
              <a:rPr lang="en-CA" sz="1800" dirty="0" smtClean="0"/>
              <a:t>NADP</a:t>
            </a:r>
          </a:p>
          <a:p>
            <a:pPr marL="285750" indent="-285750">
              <a:buFont typeface="Arial" panose="020B0604020202020204" pitchFamily="34" charset="0"/>
              <a:buChar char="•"/>
            </a:pPr>
            <a:r>
              <a:rPr lang="en-CA" sz="1800" dirty="0" smtClean="0"/>
              <a:t>CBU Library</a:t>
            </a:r>
          </a:p>
          <a:p>
            <a:pPr marL="285750" indent="-285750">
              <a:buFont typeface="Arial" panose="020B0604020202020204" pitchFamily="34" charset="0"/>
              <a:buChar char="•"/>
            </a:pPr>
            <a:r>
              <a:rPr lang="en-CA" sz="1800" dirty="0" smtClean="0"/>
              <a:t>Memorial University</a:t>
            </a:r>
            <a:endParaRPr lang="en-CA" sz="1800" dirty="0"/>
          </a:p>
        </p:txBody>
      </p:sp>
    </p:spTree>
    <p:extLst>
      <p:ext uri="{BB962C8B-B14F-4D97-AF65-F5344CB8AC3E}">
        <p14:creationId xmlns:p14="http://schemas.microsoft.com/office/powerpoint/2010/main" val="3812831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 yell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889" y="243579"/>
            <a:ext cx="770836" cy="715523"/>
          </a:xfrm>
          <a:prstGeom prst="rect">
            <a:avLst/>
          </a:prstGeom>
        </p:spPr>
      </p:pic>
      <p:sp>
        <p:nvSpPr>
          <p:cNvPr id="2" name="Title 1"/>
          <p:cNvSpPr>
            <a:spLocks noGrp="1"/>
          </p:cNvSpPr>
          <p:nvPr>
            <p:ph type="title"/>
          </p:nvPr>
        </p:nvSpPr>
        <p:spPr>
          <a:xfrm>
            <a:off x="457201" y="204787"/>
            <a:ext cx="7094219" cy="871538"/>
          </a:xfrm>
        </p:spPr>
        <p:txBody>
          <a:bodyPr>
            <a:noAutofit/>
          </a:bodyPr>
          <a:lstStyle/>
          <a:p>
            <a:r>
              <a:rPr lang="en-CA" sz="3600" dirty="0" err="1" smtClean="0"/>
              <a:t>MacDermaid</a:t>
            </a:r>
            <a:r>
              <a:rPr lang="en-CA" sz="3600" dirty="0" smtClean="0"/>
              <a:t> Stories &amp; Songs - 2009</a:t>
            </a:r>
            <a:endParaRPr lang="en-CA" sz="3600" dirty="0"/>
          </a:p>
        </p:txBody>
      </p:sp>
      <p:pic>
        <p:nvPicPr>
          <p:cNvPr id="30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3575050" y="1378989"/>
            <a:ext cx="5111750" cy="287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p:txBody>
          <a:bodyPr>
            <a:noAutofit/>
          </a:bodyPr>
          <a:lstStyle/>
          <a:p>
            <a:r>
              <a:rPr lang="en-CA" sz="1600" dirty="0" smtClean="0"/>
              <a:t>Trial AV Digitization</a:t>
            </a:r>
          </a:p>
          <a:p>
            <a:pPr marL="285750" indent="-285750">
              <a:buFont typeface="Arial" panose="020B0604020202020204" pitchFamily="34" charset="0"/>
              <a:buChar char="•"/>
            </a:pPr>
            <a:r>
              <a:rPr lang="en-CA" sz="1600" dirty="0" smtClean="0"/>
              <a:t>Av Trust Funding</a:t>
            </a:r>
          </a:p>
          <a:p>
            <a:pPr marL="285750" indent="-285750">
              <a:buFont typeface="Arial" panose="020B0604020202020204" pitchFamily="34" charset="0"/>
              <a:buChar char="•"/>
            </a:pPr>
            <a:r>
              <a:rPr lang="en-CA" sz="1600" dirty="0" smtClean="0"/>
              <a:t>Strategy to migrate AV recordings</a:t>
            </a:r>
          </a:p>
          <a:p>
            <a:pPr marL="285750" indent="-285750">
              <a:buFont typeface="Arial" panose="020B0604020202020204" pitchFamily="34" charset="0"/>
              <a:buChar char="•"/>
            </a:pPr>
            <a:r>
              <a:rPr lang="en-CA" sz="1600" dirty="0" smtClean="0"/>
              <a:t>Policy &amp; procedures using recognized standards </a:t>
            </a:r>
          </a:p>
          <a:p>
            <a:pPr marL="285750" indent="-285750">
              <a:buFont typeface="Arial" panose="020B0604020202020204" pitchFamily="34" charset="0"/>
              <a:buChar char="•"/>
            </a:pPr>
            <a:r>
              <a:rPr lang="en-CA" sz="1600" dirty="0" smtClean="0"/>
              <a:t>Skill development</a:t>
            </a:r>
          </a:p>
          <a:p>
            <a:pPr marL="285750" indent="-285750">
              <a:buFont typeface="Arial" panose="020B0604020202020204" pitchFamily="34" charset="0"/>
              <a:buChar char="•"/>
            </a:pPr>
            <a:r>
              <a:rPr lang="en-CA" sz="1600" dirty="0" smtClean="0"/>
              <a:t>Metadata </a:t>
            </a:r>
          </a:p>
          <a:p>
            <a:endParaRPr lang="en-CA" sz="1600" dirty="0"/>
          </a:p>
          <a:p>
            <a:r>
              <a:rPr lang="en-CA" sz="1600" dirty="0" smtClean="0"/>
              <a:t>Partners:</a:t>
            </a:r>
          </a:p>
          <a:p>
            <a:r>
              <a:rPr lang="en-CA" sz="1600" dirty="0" smtClean="0"/>
              <a:t>AV Trust – Heritage Canada</a:t>
            </a:r>
          </a:p>
          <a:p>
            <a:r>
              <a:rPr lang="en-CA" sz="1600" dirty="0" smtClean="0"/>
              <a:t>Centre for Cape Breton Studies – Digitization Lab</a:t>
            </a:r>
            <a:endParaRPr lang="en-CA" sz="1600" dirty="0"/>
          </a:p>
        </p:txBody>
      </p:sp>
    </p:spTree>
    <p:extLst>
      <p:ext uri="{BB962C8B-B14F-4D97-AF65-F5344CB8AC3E}">
        <p14:creationId xmlns:p14="http://schemas.microsoft.com/office/powerpoint/2010/main" val="3635557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 blue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214" y="4259319"/>
            <a:ext cx="770836" cy="715523"/>
          </a:xfrm>
          <a:prstGeom prst="rect">
            <a:avLst/>
          </a:prstGeom>
        </p:spPr>
      </p:pic>
      <p:sp>
        <p:nvSpPr>
          <p:cNvPr id="3" name="Title 2"/>
          <p:cNvSpPr>
            <a:spLocks noGrp="1"/>
          </p:cNvSpPr>
          <p:nvPr>
            <p:ph type="title"/>
          </p:nvPr>
        </p:nvSpPr>
        <p:spPr>
          <a:xfrm>
            <a:off x="457201" y="204787"/>
            <a:ext cx="8328659" cy="871538"/>
          </a:xfrm>
        </p:spPr>
        <p:txBody>
          <a:bodyPr>
            <a:noAutofit/>
          </a:bodyPr>
          <a:lstStyle/>
          <a:p>
            <a:pPr algn="l"/>
            <a:r>
              <a:rPr lang="en-CA" sz="2800" dirty="0"/>
              <a:t>MUSIC: Cape Breton’s Diversity in Unity Project - 2010</a:t>
            </a:r>
            <a:br>
              <a:rPr lang="en-CA" sz="2800" dirty="0"/>
            </a:br>
            <a:endParaRPr lang="en-CA" sz="2800" dirty="0"/>
          </a:p>
        </p:txBody>
      </p:sp>
      <p:pic>
        <p:nvPicPr>
          <p:cNvPr id="4098"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783570" y="1218906"/>
            <a:ext cx="3212870" cy="2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half" idx="2"/>
          </p:nvPr>
        </p:nvSpPr>
        <p:spPr>
          <a:xfrm>
            <a:off x="457201" y="813859"/>
            <a:ext cx="3852332" cy="4067174"/>
          </a:xfrm>
        </p:spPr>
        <p:txBody>
          <a:bodyPr>
            <a:noAutofit/>
          </a:bodyPr>
          <a:lstStyle/>
          <a:p>
            <a:r>
              <a:rPr lang="en-CA" sz="1600" dirty="0" smtClean="0"/>
              <a:t>Infrastructure and Skills Development</a:t>
            </a:r>
          </a:p>
          <a:p>
            <a:pPr marL="285750" indent="-285750">
              <a:buFont typeface="Arial" panose="020B0604020202020204" pitchFamily="34" charset="0"/>
              <a:buChar char="•"/>
            </a:pPr>
            <a:r>
              <a:rPr lang="en-CA" sz="1600" dirty="0" smtClean="0"/>
              <a:t>CMS (M2A) and raid server purchased</a:t>
            </a:r>
          </a:p>
          <a:p>
            <a:pPr marL="285750" indent="-285750">
              <a:buFont typeface="Arial" panose="020B0604020202020204" pitchFamily="34" charset="0"/>
              <a:buChar char="•"/>
            </a:pPr>
            <a:r>
              <a:rPr lang="en-CA" sz="1600" dirty="0" smtClean="0"/>
              <a:t>Digitization of textual, photographic and AV records</a:t>
            </a:r>
          </a:p>
          <a:p>
            <a:pPr marL="285750" indent="-285750">
              <a:buFont typeface="Arial" panose="020B0604020202020204" pitchFamily="34" charset="0"/>
              <a:buChar char="•"/>
            </a:pPr>
            <a:r>
              <a:rPr lang="en-CA" sz="1600" dirty="0" smtClean="0"/>
              <a:t>External hosting of static web site</a:t>
            </a:r>
          </a:p>
          <a:p>
            <a:pPr marL="285750" indent="-285750">
              <a:buFont typeface="Arial" panose="020B0604020202020204" pitchFamily="34" charset="0"/>
              <a:buChar char="•"/>
            </a:pPr>
            <a:endParaRPr lang="en-CA" sz="1600" dirty="0"/>
          </a:p>
          <a:p>
            <a:r>
              <a:rPr lang="en-CA" sz="1600" dirty="0" smtClean="0"/>
              <a:t>Partners:</a:t>
            </a:r>
          </a:p>
          <a:p>
            <a:pPr marL="285750" indent="-285750">
              <a:buFont typeface="Arial" panose="020B0604020202020204" pitchFamily="34" charset="0"/>
              <a:buChar char="•"/>
            </a:pPr>
            <a:r>
              <a:rPr lang="en-CA" sz="1600" dirty="0" smtClean="0"/>
              <a:t>Heritage Canada</a:t>
            </a:r>
          </a:p>
          <a:p>
            <a:pPr marL="285750" indent="-285750">
              <a:buFont typeface="Arial" panose="020B0604020202020204" pitchFamily="34" charset="0"/>
              <a:buChar char="•"/>
            </a:pPr>
            <a:r>
              <a:rPr lang="en-CA" sz="1600" dirty="0" smtClean="0"/>
              <a:t>Centre for Cape Breton Studies</a:t>
            </a:r>
          </a:p>
          <a:p>
            <a:pPr marL="285750" indent="-285750">
              <a:buFont typeface="Arial" panose="020B0604020202020204" pitchFamily="34" charset="0"/>
              <a:buChar char="•"/>
            </a:pPr>
            <a:r>
              <a:rPr lang="en-CA" sz="1600" dirty="0" smtClean="0"/>
              <a:t>The Men of the Deeps</a:t>
            </a:r>
          </a:p>
          <a:p>
            <a:pPr marL="285750" indent="-285750">
              <a:buFont typeface="Arial" panose="020B0604020202020204" pitchFamily="34" charset="0"/>
              <a:buChar char="•"/>
            </a:pPr>
            <a:r>
              <a:rPr lang="en-CA" sz="1600" dirty="0" smtClean="0"/>
              <a:t>NS Highland Village Museum</a:t>
            </a:r>
          </a:p>
          <a:p>
            <a:pPr marL="285750" indent="-285750">
              <a:buFont typeface="Arial" panose="020B0604020202020204" pitchFamily="34" charset="0"/>
              <a:buChar char="•"/>
            </a:pPr>
            <a:r>
              <a:rPr lang="en-CA" sz="1600" dirty="0"/>
              <a:t>La </a:t>
            </a:r>
            <a:r>
              <a:rPr lang="en-CA" sz="1600" dirty="0" err="1"/>
              <a:t>Société</a:t>
            </a:r>
            <a:r>
              <a:rPr lang="en-CA" sz="1600" dirty="0"/>
              <a:t> Saint-Pierre</a:t>
            </a:r>
          </a:p>
          <a:p>
            <a:pPr marL="285750" indent="-285750">
              <a:buFont typeface="Arial" panose="020B0604020202020204" pitchFamily="34" charset="0"/>
              <a:buChar char="•"/>
            </a:pPr>
            <a:r>
              <a:rPr lang="en-CA" sz="1600" dirty="0" smtClean="0"/>
              <a:t>Tradition Bearers</a:t>
            </a:r>
          </a:p>
          <a:p>
            <a:pPr marL="285750" indent="-285750">
              <a:buFont typeface="Arial" panose="020B0604020202020204" pitchFamily="34" charset="0"/>
              <a:buChar char="•"/>
            </a:pPr>
            <a:r>
              <a:rPr lang="en-CA" sz="1600" dirty="0" smtClean="0"/>
              <a:t>NS Department of Education</a:t>
            </a:r>
            <a:endParaRPr lang="en-CA" sz="1600" dirty="0"/>
          </a:p>
        </p:txBody>
      </p:sp>
    </p:spTree>
    <p:extLst>
      <p:ext uri="{BB962C8B-B14F-4D97-AF65-F5344CB8AC3E}">
        <p14:creationId xmlns:p14="http://schemas.microsoft.com/office/powerpoint/2010/main" val="1202939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82" y="138491"/>
            <a:ext cx="770836" cy="715523"/>
          </a:xfrm>
          <a:prstGeom prst="rect">
            <a:avLst/>
          </a:prstGeom>
        </p:spPr>
      </p:pic>
      <p:sp>
        <p:nvSpPr>
          <p:cNvPr id="2" name="Title 1"/>
          <p:cNvSpPr>
            <a:spLocks noGrp="1"/>
          </p:cNvSpPr>
          <p:nvPr>
            <p:ph type="title"/>
          </p:nvPr>
        </p:nvSpPr>
        <p:spPr>
          <a:xfrm>
            <a:off x="457201" y="138491"/>
            <a:ext cx="7749539" cy="871538"/>
          </a:xfrm>
        </p:spPr>
        <p:txBody>
          <a:bodyPr>
            <a:normAutofit fontScale="90000"/>
          </a:bodyPr>
          <a:lstStyle/>
          <a:p>
            <a:pPr algn="l"/>
            <a:r>
              <a:rPr lang="en-CA" sz="3600" dirty="0"/>
              <a:t>Beaton Institute Guide To the Mi’kmaq Holdings - </a:t>
            </a:r>
            <a:r>
              <a:rPr lang="en-CA" sz="3600" dirty="0" smtClean="0"/>
              <a:t>2011</a:t>
            </a:r>
            <a:endParaRPr lang="en-CA" sz="3600" dirty="0"/>
          </a:p>
        </p:txBody>
      </p:sp>
      <p:pic>
        <p:nvPicPr>
          <p:cNvPr id="6146"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572000" y="670817"/>
            <a:ext cx="3328656"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2"/>
          </p:nvPr>
        </p:nvSpPr>
        <p:spPr>
          <a:xfrm>
            <a:off x="457201" y="1076326"/>
            <a:ext cx="3987799" cy="4067174"/>
          </a:xfrm>
        </p:spPr>
        <p:txBody>
          <a:bodyPr>
            <a:noAutofit/>
          </a:bodyPr>
          <a:lstStyle/>
          <a:p>
            <a:r>
              <a:rPr lang="en-CA" sz="1800" dirty="0" smtClean="0"/>
              <a:t>Meeting Objectives:</a:t>
            </a:r>
          </a:p>
          <a:p>
            <a:pPr marL="285750" indent="-285750">
              <a:buFont typeface="Arial" panose="020B0604020202020204" pitchFamily="34" charset="0"/>
              <a:buChar char="•"/>
            </a:pPr>
            <a:r>
              <a:rPr lang="en-CA" sz="1800" dirty="0" smtClean="0"/>
              <a:t>Legacy data migrated</a:t>
            </a:r>
          </a:p>
          <a:p>
            <a:pPr marL="285750" indent="-285750">
              <a:buFont typeface="Arial" panose="020B0604020202020204" pitchFamily="34" charset="0"/>
              <a:buChar char="•"/>
            </a:pPr>
            <a:r>
              <a:rPr lang="en-CA" sz="1800" dirty="0" smtClean="0"/>
              <a:t>M2A database use to create finding aid</a:t>
            </a:r>
          </a:p>
          <a:p>
            <a:pPr marL="285750" indent="-285750">
              <a:buFont typeface="Arial" panose="020B0604020202020204" pitchFamily="34" charset="0"/>
              <a:buChar char="•"/>
            </a:pPr>
            <a:r>
              <a:rPr lang="en-CA" sz="1800" dirty="0" smtClean="0"/>
              <a:t>Meeting needs of our parent-body CBU and First Nations student body</a:t>
            </a:r>
          </a:p>
          <a:p>
            <a:endParaRPr lang="en-CA" sz="1800" dirty="0"/>
          </a:p>
          <a:p>
            <a:r>
              <a:rPr lang="en-CA" sz="1800" dirty="0" smtClean="0"/>
              <a:t>Partners:</a:t>
            </a:r>
          </a:p>
          <a:p>
            <a:pPr marL="285750" indent="-285750">
              <a:buFont typeface="Arial" panose="020B0604020202020204" pitchFamily="34" charset="0"/>
              <a:buChar char="•"/>
            </a:pPr>
            <a:r>
              <a:rPr lang="en-CA" sz="1800" dirty="0" smtClean="0"/>
              <a:t>NADP</a:t>
            </a:r>
          </a:p>
          <a:p>
            <a:pPr marL="285750" indent="-285750">
              <a:buFont typeface="Arial" panose="020B0604020202020204" pitchFamily="34" charset="0"/>
              <a:buChar char="•"/>
            </a:pPr>
            <a:r>
              <a:rPr lang="en-CA" sz="1800" dirty="0" smtClean="0"/>
              <a:t>Cape Breton University Press</a:t>
            </a:r>
          </a:p>
          <a:p>
            <a:pPr marL="285750" indent="-285750">
              <a:buFont typeface="Arial" panose="020B0604020202020204" pitchFamily="34" charset="0"/>
              <a:buChar char="•"/>
            </a:pPr>
            <a:r>
              <a:rPr lang="en-CA" sz="1800" dirty="0" smtClean="0"/>
              <a:t>Mi’kmaq </a:t>
            </a:r>
            <a:r>
              <a:rPr lang="en-CA" sz="1800" dirty="0"/>
              <a:t>R</a:t>
            </a:r>
            <a:r>
              <a:rPr lang="en-CA" sz="1800" dirty="0" smtClean="0"/>
              <a:t>esource Centre</a:t>
            </a:r>
            <a:endParaRPr lang="en-CA" sz="1800" dirty="0"/>
          </a:p>
        </p:txBody>
      </p:sp>
    </p:spTree>
    <p:extLst>
      <p:ext uri="{BB962C8B-B14F-4D97-AF65-F5344CB8AC3E}">
        <p14:creationId xmlns:p14="http://schemas.microsoft.com/office/powerpoint/2010/main" val="2057261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3"/>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82" y="4343139"/>
            <a:ext cx="770836" cy="715523"/>
          </a:xfrm>
          <a:prstGeom prst="rect">
            <a:avLst/>
          </a:prstGeom>
        </p:spPr>
      </p:pic>
      <p:sp>
        <p:nvSpPr>
          <p:cNvPr id="3" name="Title 2"/>
          <p:cNvSpPr>
            <a:spLocks noGrp="1"/>
          </p:cNvSpPr>
          <p:nvPr>
            <p:ph type="title"/>
          </p:nvPr>
        </p:nvSpPr>
        <p:spPr>
          <a:xfrm>
            <a:off x="457201" y="204787"/>
            <a:ext cx="8458199" cy="871538"/>
          </a:xfrm>
        </p:spPr>
        <p:txBody>
          <a:bodyPr>
            <a:normAutofit fontScale="90000"/>
          </a:bodyPr>
          <a:lstStyle/>
          <a:p>
            <a:r>
              <a:rPr lang="en-CA" sz="2700" dirty="0"/>
              <a:t>Through Her Eyes: Katharine McLennan Virtual </a:t>
            </a:r>
            <a:r>
              <a:rPr lang="en-CA" sz="2700" dirty="0" smtClean="0"/>
              <a:t>Exhibit </a:t>
            </a:r>
            <a:r>
              <a:rPr lang="en-CA" sz="2700" dirty="0"/>
              <a:t>2012-2013</a:t>
            </a:r>
            <a:r>
              <a:rPr lang="en-CA" dirty="0"/>
              <a:t/>
            </a:r>
            <a:br>
              <a:rPr lang="en-CA" dirty="0"/>
            </a:br>
            <a:endParaRPr lang="en-CA" dirty="0"/>
          </a:p>
        </p:txBody>
      </p:sp>
      <p:pic>
        <p:nvPicPr>
          <p:cNvPr id="7170"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340104" y="1200412"/>
            <a:ext cx="4575295" cy="257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262467" y="898526"/>
            <a:ext cx="3781073" cy="4579407"/>
          </a:xfrm>
        </p:spPr>
        <p:txBody>
          <a:bodyPr>
            <a:noAutofit/>
          </a:bodyPr>
          <a:lstStyle/>
          <a:p>
            <a:r>
              <a:rPr lang="en-CA" sz="1600" dirty="0" smtClean="0"/>
              <a:t>Meeting Objectives and Sharing Expertise:</a:t>
            </a:r>
          </a:p>
          <a:p>
            <a:pPr marL="285750" indent="-285750">
              <a:buFont typeface="Arial" panose="020B0604020202020204" pitchFamily="34" charset="0"/>
              <a:buChar char="•"/>
            </a:pPr>
            <a:r>
              <a:rPr lang="en-CA" sz="1600" dirty="0" smtClean="0"/>
              <a:t>Digitized multiple formats using new digitization policies and procedures of multiple organizations.</a:t>
            </a:r>
          </a:p>
          <a:p>
            <a:pPr marL="285750" indent="-285750">
              <a:buFont typeface="Arial" panose="020B0604020202020204" pitchFamily="34" charset="0"/>
              <a:buChar char="•"/>
            </a:pPr>
            <a:r>
              <a:rPr lang="en-CA" sz="1600" dirty="0" smtClean="0"/>
              <a:t>Single access portal to Katharine McLennan’s documentary heritage residing in local archive, museum and library.</a:t>
            </a:r>
          </a:p>
          <a:p>
            <a:r>
              <a:rPr lang="en-CA" sz="1600" dirty="0" smtClean="0"/>
              <a:t>Partners:</a:t>
            </a:r>
          </a:p>
          <a:p>
            <a:pPr marL="285750" indent="-285750">
              <a:buFont typeface="Arial" panose="020B0604020202020204" pitchFamily="34" charset="0"/>
              <a:buChar char="•"/>
            </a:pPr>
            <a:r>
              <a:rPr lang="en-CA" sz="1600" dirty="0" smtClean="0"/>
              <a:t>SDI Funding</a:t>
            </a:r>
          </a:p>
          <a:p>
            <a:pPr marL="285750" indent="-285750">
              <a:buFont typeface="Arial" panose="020B0604020202020204" pitchFamily="34" charset="0"/>
              <a:buChar char="•"/>
            </a:pPr>
            <a:r>
              <a:rPr lang="en-CA" sz="1600" dirty="0" smtClean="0"/>
              <a:t>McConnell Library</a:t>
            </a:r>
          </a:p>
          <a:p>
            <a:pPr marL="285750" indent="-285750">
              <a:buFont typeface="Arial" panose="020B0604020202020204" pitchFamily="34" charset="0"/>
              <a:buChar char="•"/>
            </a:pPr>
            <a:r>
              <a:rPr lang="en-CA" sz="1600" dirty="0" smtClean="0"/>
              <a:t>Fortress Louisbourg NHS &amp; Association</a:t>
            </a:r>
          </a:p>
          <a:p>
            <a:pPr marL="285750" indent="-285750">
              <a:buFont typeface="Arial" panose="020B0604020202020204" pitchFamily="34" charset="0"/>
              <a:buChar char="•"/>
            </a:pPr>
            <a:r>
              <a:rPr lang="en-CA" sz="1600" dirty="0" smtClean="0"/>
              <a:t>Heritage Canada</a:t>
            </a:r>
          </a:p>
          <a:p>
            <a:pPr marL="285750" indent="-285750">
              <a:buFont typeface="Arial" panose="020B0604020202020204" pitchFamily="34" charset="0"/>
              <a:buChar char="•"/>
            </a:pPr>
            <a:r>
              <a:rPr lang="en-CA" sz="1600" dirty="0" smtClean="0"/>
              <a:t>Enterprise Cape Breton Corporation</a:t>
            </a:r>
          </a:p>
          <a:p>
            <a:pPr marL="285750" indent="-285750">
              <a:buFont typeface="Arial" panose="020B0604020202020204" pitchFamily="34" charset="0"/>
              <a:buChar char="•"/>
            </a:pPr>
            <a:r>
              <a:rPr lang="en-CA" sz="1600" dirty="0" smtClean="0"/>
              <a:t>NS Department of Education</a:t>
            </a:r>
            <a:endParaRPr lang="en-CA" sz="1600" dirty="0"/>
          </a:p>
        </p:txBody>
      </p:sp>
    </p:spTree>
    <p:extLst>
      <p:ext uri="{BB962C8B-B14F-4D97-AF65-F5344CB8AC3E}">
        <p14:creationId xmlns:p14="http://schemas.microsoft.com/office/powerpoint/2010/main" val="3099945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 yell f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happen logo orange st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82" y="4236463"/>
            <a:ext cx="770836" cy="715523"/>
          </a:xfrm>
          <a:prstGeom prst="rect">
            <a:avLst/>
          </a:prstGeom>
        </p:spPr>
      </p:pic>
      <p:sp>
        <p:nvSpPr>
          <p:cNvPr id="2" name="Title 1"/>
          <p:cNvSpPr>
            <a:spLocks noGrp="1"/>
          </p:cNvSpPr>
          <p:nvPr>
            <p:ph type="title"/>
          </p:nvPr>
        </p:nvSpPr>
        <p:spPr>
          <a:xfrm>
            <a:off x="457201" y="204787"/>
            <a:ext cx="7622136" cy="871538"/>
          </a:xfrm>
        </p:spPr>
        <p:txBody>
          <a:bodyPr>
            <a:normAutofit fontScale="90000"/>
          </a:bodyPr>
          <a:lstStyle/>
          <a:p>
            <a:r>
              <a:rPr lang="en-CA" dirty="0"/>
              <a:t>Through Her Eyes: Katharine McLennan Virtual Exhibit- Film Digitization</a:t>
            </a:r>
            <a:br>
              <a:rPr lang="en-CA" dirty="0"/>
            </a:br>
            <a:endParaRPr lang="en-CA" dirty="0"/>
          </a:p>
        </p:txBody>
      </p:sp>
      <p:pic>
        <p:nvPicPr>
          <p:cNvPr id="8194" name="Picture 2">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509676" y="1076325"/>
            <a:ext cx="3569661" cy="3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457201" y="1076326"/>
            <a:ext cx="3632199" cy="3518297"/>
          </a:xfrm>
        </p:spPr>
        <p:txBody>
          <a:bodyPr>
            <a:noAutofit/>
          </a:bodyPr>
          <a:lstStyle/>
          <a:p>
            <a:r>
              <a:rPr lang="en-CA" sz="1800" dirty="0" smtClean="0"/>
              <a:t>New formats</a:t>
            </a:r>
          </a:p>
          <a:p>
            <a:pPr marL="285750" indent="-285750">
              <a:buFont typeface="Arial" panose="020B0604020202020204" pitchFamily="34" charset="0"/>
              <a:buChar char="•"/>
            </a:pPr>
            <a:r>
              <a:rPr lang="en-CA" sz="1800" dirty="0" smtClean="0"/>
              <a:t>Outsourced digitization services</a:t>
            </a:r>
          </a:p>
          <a:p>
            <a:pPr marL="285750" indent="-285750">
              <a:buFont typeface="Arial" panose="020B0604020202020204" pitchFamily="34" charset="0"/>
              <a:buChar char="•"/>
            </a:pPr>
            <a:r>
              <a:rPr lang="en-CA" sz="1800" dirty="0" smtClean="0"/>
              <a:t>New skills</a:t>
            </a:r>
          </a:p>
          <a:p>
            <a:pPr marL="285750" indent="-285750">
              <a:buFont typeface="Arial" panose="020B0604020202020204" pitchFamily="34" charset="0"/>
              <a:buChar char="•"/>
            </a:pPr>
            <a:r>
              <a:rPr lang="en-CA" sz="1800" dirty="0" smtClean="0"/>
              <a:t>Provision of access to lost footage</a:t>
            </a:r>
          </a:p>
          <a:p>
            <a:pPr marL="285750" indent="-285750">
              <a:buFont typeface="Arial" panose="020B0604020202020204" pitchFamily="34" charset="0"/>
              <a:buChar char="•"/>
            </a:pPr>
            <a:endParaRPr lang="en-CA" sz="1800" dirty="0"/>
          </a:p>
          <a:p>
            <a:r>
              <a:rPr lang="en-CA" sz="1800" dirty="0" smtClean="0"/>
              <a:t>Partners:</a:t>
            </a:r>
          </a:p>
          <a:p>
            <a:pPr marL="285750" indent="-285750">
              <a:buFont typeface="Arial" panose="020B0604020202020204" pitchFamily="34" charset="0"/>
              <a:buChar char="•"/>
            </a:pPr>
            <a:r>
              <a:rPr lang="en-CA" sz="1800" dirty="0" smtClean="0"/>
              <a:t>McConnell Library</a:t>
            </a:r>
          </a:p>
          <a:p>
            <a:pPr marL="285750" indent="-285750">
              <a:buFont typeface="Arial" panose="020B0604020202020204" pitchFamily="34" charset="0"/>
              <a:buChar char="•"/>
            </a:pPr>
            <a:r>
              <a:rPr lang="en-CA" sz="1800" dirty="0" smtClean="0"/>
              <a:t>Katharine McLennan Virtual </a:t>
            </a:r>
            <a:r>
              <a:rPr lang="en-CA" sz="1800" dirty="0"/>
              <a:t>E</a:t>
            </a:r>
            <a:r>
              <a:rPr lang="en-CA" sz="1800" dirty="0" smtClean="0"/>
              <a:t>xhibit Team</a:t>
            </a:r>
          </a:p>
          <a:p>
            <a:pPr marL="285750" indent="-285750">
              <a:buFont typeface="Arial" panose="020B0604020202020204" pitchFamily="34" charset="0"/>
              <a:buChar char="•"/>
            </a:pPr>
            <a:r>
              <a:rPr lang="en-CA" sz="1800" dirty="0" smtClean="0"/>
              <a:t>Media Preserve</a:t>
            </a:r>
            <a:endParaRPr lang="en-CA" sz="1800" dirty="0"/>
          </a:p>
        </p:txBody>
      </p:sp>
    </p:spTree>
    <p:extLst>
      <p:ext uri="{BB962C8B-B14F-4D97-AF65-F5344CB8AC3E}">
        <p14:creationId xmlns:p14="http://schemas.microsoft.com/office/powerpoint/2010/main" val="749407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TotalTime>
  <Words>2321</Words>
  <Application>Microsoft Office PowerPoint</Application>
  <PresentationFormat>On-screen Show (16:9)</PresentationFormat>
  <Paragraphs>266</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The Beaton Institute:</vt:lpstr>
      <vt:lpstr>Evolution towards Digitization Analogue to Digital:</vt:lpstr>
      <vt:lpstr>Ethno-cultural Resources Inventory: 2008</vt:lpstr>
      <vt:lpstr>MacDermaid Stories &amp; Songs - 2009</vt:lpstr>
      <vt:lpstr>MUSIC: Cape Breton’s Diversity in Unity Project - 2010 </vt:lpstr>
      <vt:lpstr>Beaton Institute Guide To the Mi’kmaq Holdings - 2011</vt:lpstr>
      <vt:lpstr>Through Her Eyes: Katharine McLennan Virtual Exhibit 2012-2013 </vt:lpstr>
      <vt:lpstr>Through Her Eyes: Katharine McLennan Virtual Exhibit- Film Digitization </vt:lpstr>
      <vt:lpstr> </vt:lpstr>
      <vt:lpstr> </vt:lpstr>
      <vt:lpstr>Living Digital Initiatives</vt:lpstr>
      <vt:lpstr>Learnings:</vt:lpstr>
      <vt:lpstr>Learnings</vt:lpstr>
      <vt:lpstr>PowerPoint Presentation</vt:lpstr>
    </vt:vector>
  </TitlesOfParts>
  <Company>M5 Advertising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Edis</dc:creator>
  <cp:lastModifiedBy>Beaton Institute</cp:lastModifiedBy>
  <cp:revision>45</cp:revision>
  <cp:lastPrinted>2015-09-23T19:34:44Z</cp:lastPrinted>
  <dcterms:created xsi:type="dcterms:W3CDTF">2014-08-20T18:25:30Z</dcterms:created>
  <dcterms:modified xsi:type="dcterms:W3CDTF">2015-09-25T01:05:11Z</dcterms:modified>
</cp:coreProperties>
</file>