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70" r:id="rId7"/>
    <p:sldId id="303" r:id="rId8"/>
    <p:sldId id="304" r:id="rId9"/>
    <p:sldId id="305" r:id="rId10"/>
    <p:sldId id="261" r:id="rId11"/>
    <p:sldId id="263" r:id="rId12"/>
    <p:sldId id="265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98" r:id="rId22"/>
    <p:sldId id="299" r:id="rId23"/>
    <p:sldId id="300" r:id="rId24"/>
    <p:sldId id="301" r:id="rId25"/>
    <p:sldId id="302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7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2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DBD6F-C72C-4164-A974-9919C787BE1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398E1-C224-4168-804C-6AF8BD08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2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CAFD3-2A34-4CFC-AAF1-B28AD842FB27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403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CAFD3-2A34-4CFC-AAF1-B28AD842FB27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45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CAFD3-2A34-4CFC-AAF1-B28AD842FB27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3266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CAFD3-2A34-4CFC-AAF1-B28AD842FB27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6971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CAFD3-2A34-4CFC-AAF1-B28AD842FB27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057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CAFD3-2A34-4CFC-AAF1-B28AD842FB27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7736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CAFD3-2A34-4CFC-AAF1-B28AD842FB27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236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CAFD3-2A34-4CFC-AAF1-B28AD842FB27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768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933-B350-4BBE-A1D9-21D138DC3D9E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EC97-788A-45AB-A9BB-0D55AECE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9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933-B350-4BBE-A1D9-21D138DC3D9E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EC97-788A-45AB-A9BB-0D55AECE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9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933-B350-4BBE-A1D9-21D138DC3D9E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EC97-788A-45AB-A9BB-0D55AECE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7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933-B350-4BBE-A1D9-21D138DC3D9E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EC97-788A-45AB-A9BB-0D55AECE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4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933-B350-4BBE-A1D9-21D138DC3D9E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EC97-788A-45AB-A9BB-0D55AECE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2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933-B350-4BBE-A1D9-21D138DC3D9E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EC97-788A-45AB-A9BB-0D55AECE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9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933-B350-4BBE-A1D9-21D138DC3D9E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EC97-788A-45AB-A9BB-0D55AECE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4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933-B350-4BBE-A1D9-21D138DC3D9E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EC97-788A-45AB-A9BB-0D55AECE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933-B350-4BBE-A1D9-21D138DC3D9E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EC97-788A-45AB-A9BB-0D55AECE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9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933-B350-4BBE-A1D9-21D138DC3D9E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EC97-788A-45AB-A9BB-0D55AECE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4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B933-B350-4BBE-A1D9-21D138DC3D9E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6EC97-788A-45AB-A9BB-0D55AECE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6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9B933-B350-4BBE-A1D9-21D138DC3D9E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6EC97-788A-45AB-A9BB-0D55AECE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4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2" y="0"/>
            <a:ext cx="84082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Domestic Thrillers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enemy from within</a:t>
            </a:r>
          </a:p>
          <a:p>
            <a:endParaRPr lang="en-US" dirty="0"/>
          </a:p>
          <a:p>
            <a:r>
              <a:rPr lang="en-US" sz="2400" i="1" dirty="0" smtClean="0"/>
              <a:t>Maureen Collier HPL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928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4" y="1600200"/>
            <a:ext cx="2857532" cy="4525963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75" y="1600200"/>
            <a:ext cx="2998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2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1961991"/>
            <a:ext cx="2484120" cy="3802380"/>
          </a:xfrm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05" y="1931830"/>
            <a:ext cx="2549189" cy="3862703"/>
          </a:xfrm>
        </p:spPr>
      </p:pic>
    </p:spTree>
    <p:extLst>
      <p:ext uri="{BB962C8B-B14F-4D97-AF65-F5344CB8AC3E}">
        <p14:creationId xmlns:p14="http://schemas.microsoft.com/office/powerpoint/2010/main" val="30293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" y="1812131"/>
            <a:ext cx="2755900" cy="4102100"/>
          </a:xfrm>
        </p:spPr>
      </p:pic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71" y="1828801"/>
            <a:ext cx="2795548" cy="4114800"/>
          </a:xfrm>
        </p:spPr>
      </p:pic>
    </p:spTree>
    <p:extLst>
      <p:ext uri="{BB962C8B-B14F-4D97-AF65-F5344CB8AC3E}">
        <p14:creationId xmlns:p14="http://schemas.microsoft.com/office/powerpoint/2010/main" val="10825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600994"/>
            <a:ext cx="2990850" cy="4524375"/>
          </a:xfrm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50" y="1600200"/>
            <a:ext cx="2991899" cy="4525963"/>
          </a:xfrm>
        </p:spPr>
      </p:pic>
    </p:spTree>
    <p:extLst>
      <p:ext uri="{BB962C8B-B14F-4D97-AF65-F5344CB8AC3E}">
        <p14:creationId xmlns:p14="http://schemas.microsoft.com/office/powerpoint/2010/main" val="10782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Current Trends in Science Fiction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175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Kristina </a:t>
            </a:r>
            <a:r>
              <a:rPr lang="en-US" dirty="0" err="1" smtClean="0"/>
              <a:t>Parlee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Collection Development Librarian (Adult)</a:t>
            </a:r>
          </a:p>
          <a:p>
            <a:pPr>
              <a:defRPr/>
            </a:pPr>
            <a:r>
              <a:rPr lang="en-US" dirty="0" smtClean="0"/>
              <a:t>Halifax Public Libraries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1981200" y="1219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077200" y="5334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8001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075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do you think when you hear Science Fiction?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>
                <a:cs typeface="Aparajita" pitchFamily="34" charset="0"/>
              </a:rPr>
              <a:t>“…you might say that science fiction is escape into reality… the origin of man; our future. In fact I can’t think of any form of literature which is more concerned with real issues, reality.” Arthur C. Clarke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200" dirty="0" smtClean="0">
              <a:cs typeface="Aparajit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>
                <a:cs typeface="Aparajita" pitchFamily="34" charset="0"/>
              </a:rPr>
              <a:t>“People forget that it's not just about outer space but very much also about inner space.” – </a:t>
            </a:r>
            <a:r>
              <a:rPr lang="en-US" sz="2200" dirty="0" err="1">
                <a:cs typeface="Aparajita" pitchFamily="34" charset="0"/>
              </a:rPr>
              <a:t>Erebeon</a:t>
            </a:r>
            <a:r>
              <a:rPr lang="en-US" sz="2200" dirty="0">
                <a:cs typeface="Aparajita" pitchFamily="34" charset="0"/>
              </a:rPr>
              <a:t> on </a:t>
            </a:r>
            <a:r>
              <a:rPr lang="en-US" sz="2200" dirty="0" err="1">
                <a:cs typeface="Aparajita" pitchFamily="34" charset="0"/>
              </a:rPr>
              <a:t>Reddit</a:t>
            </a:r>
            <a:endParaRPr lang="en-US" sz="2200" dirty="0">
              <a:cs typeface="Aparajit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200" dirty="0" smtClean="0">
              <a:cs typeface="Aparajit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>
                <a:cs typeface="Aparajita" pitchFamily="34" charset="0"/>
              </a:rPr>
              <a:t>"There's a fine line between a superpower and a chronic medical condition." — </a:t>
            </a:r>
            <a:r>
              <a:rPr lang="en-US" sz="2200" i="1" dirty="0" smtClean="0">
                <a:cs typeface="Aparajita" pitchFamily="34" charset="0"/>
              </a:rPr>
              <a:t>Soon I Will Be Invincible</a:t>
            </a:r>
            <a:r>
              <a:rPr lang="en-US" sz="2200" dirty="0" smtClean="0">
                <a:cs typeface="Aparajita" pitchFamily="34" charset="0"/>
              </a:rPr>
              <a:t> by Austin Grossman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200" dirty="0" smtClean="0">
              <a:cs typeface="Aparajita" pitchFamily="34" charset="0"/>
            </a:endParaRPr>
          </a:p>
          <a:p>
            <a:pPr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03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What is Science Fiction </a:t>
            </a:r>
            <a:r>
              <a:rPr lang="en-US" sz="3200" smtClean="0"/>
              <a:t>(and what isn’t it)?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Related to but different from Fantasy</a:t>
            </a:r>
          </a:p>
          <a:p>
            <a:r>
              <a:rPr lang="en-US" smtClean="0"/>
              <a:t>Science not magic: speculative  </a:t>
            </a:r>
          </a:p>
          <a:p>
            <a:r>
              <a:rPr lang="en-US" smtClean="0"/>
              <a:t>possible (although often future) worlds:</a:t>
            </a:r>
          </a:p>
          <a:p>
            <a:r>
              <a:rPr lang="en-US" smtClean="0"/>
              <a:t>moral/ethical/philosophical questions are often at the centre</a:t>
            </a:r>
          </a:p>
          <a:p>
            <a:r>
              <a:rPr lang="en-US" smtClean="0"/>
              <a:t>range of styles and tones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92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Who Reads Science Fiction and Why?	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Readers are able to accept settings and characters that do not exist in our world.</a:t>
            </a:r>
          </a:p>
          <a:p>
            <a:r>
              <a:rPr lang="en-US" smtClean="0"/>
              <a:t>Literature of questions </a:t>
            </a:r>
          </a:p>
          <a:p>
            <a:r>
              <a:rPr lang="en-US" smtClean="0"/>
              <a:t>An “intellect genre” according to Joyce Saricks</a:t>
            </a:r>
          </a:p>
        </p:txBody>
      </p:sp>
    </p:spTree>
    <p:extLst>
      <p:ext uri="{BB962C8B-B14F-4D97-AF65-F5344CB8AC3E}">
        <p14:creationId xmlns:p14="http://schemas.microsoft.com/office/powerpoint/2010/main" val="31930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SciFi in the Mainstream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Art reflects life</a:t>
            </a:r>
          </a:p>
          <a:p>
            <a:r>
              <a:rPr lang="en-US" smtClean="0"/>
              <a:t>Ongoing impact of genreblending</a:t>
            </a:r>
          </a:p>
          <a:p>
            <a:r>
              <a:rPr lang="en-US" smtClean="0"/>
              <a:t>Geek-cool and nerd-chic</a:t>
            </a:r>
          </a:p>
          <a:p>
            <a:r>
              <a:rPr lang="en-US" smtClean="0"/>
              <a:t>Influence of graphic novels</a:t>
            </a:r>
          </a:p>
          <a:p>
            <a:r>
              <a:rPr lang="en-US" smtClean="0"/>
              <a:t>TV and film</a:t>
            </a:r>
          </a:p>
          <a:p>
            <a:r>
              <a:rPr lang="en-US" smtClean="0"/>
              <a:t>In general the appetite for and acceptance of Science Fiction themes seems to be increasing.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24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Current Trends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name?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Domestic thrillers</a:t>
            </a:r>
          </a:p>
          <a:p>
            <a:r>
              <a:rPr lang="en-US" dirty="0" smtClean="0"/>
              <a:t>Marriage thrillers</a:t>
            </a:r>
          </a:p>
          <a:p>
            <a:r>
              <a:rPr lang="en-US" dirty="0" smtClean="0"/>
              <a:t>Domestic psychological suspense</a:t>
            </a:r>
          </a:p>
          <a:p>
            <a:r>
              <a:rPr lang="en-US" dirty="0" smtClean="0"/>
              <a:t>Chick noir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1676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85" y="4038600"/>
            <a:ext cx="1447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96" y="4038600"/>
            <a:ext cx="1524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Dystopias and Post-Apocalyptic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smtClean="0"/>
          </a:p>
          <a:p>
            <a:r>
              <a:rPr lang="en-US" sz="2800" smtClean="0"/>
              <a:t>“Dear Science Fiction Writers: Stop Being So Pessimistic!” – article in Smithsonian Magazine 2012</a:t>
            </a:r>
          </a:p>
          <a:p>
            <a:r>
              <a:rPr lang="en-US" sz="2800" smtClean="0"/>
              <a:t>Everything that can go wrong will: societal breakdown based on environmental, technological, economic, and/or plague based scenarios</a:t>
            </a:r>
          </a:p>
          <a:p>
            <a:r>
              <a:rPr lang="en-US" sz="2800" smtClean="0"/>
              <a:t>Not a new trend but one that is still popular</a:t>
            </a:r>
          </a:p>
          <a:p>
            <a:r>
              <a:rPr lang="en-US" sz="2800" smtClean="0"/>
              <a:t>One that was also popular in fantasy &amp; horror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04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Examples of Dystopian/Post-Apocalyptic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9220" name="AutoShape 7" descr="Image result for windup girl by paolo bacigalup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28813"/>
            <a:ext cx="21971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4429"/>
            <a:ext cx="2192338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2063656"/>
            <a:ext cx="2024962" cy="304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60" y="2025425"/>
            <a:ext cx="2501757" cy="308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Slipstream and The New Weird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Closely related &amp; hotly debated stream of SF</a:t>
            </a:r>
          </a:p>
          <a:p>
            <a:r>
              <a:rPr lang="en-US" smtClean="0"/>
              <a:t>Combines elements of SF, Fantasy and horror</a:t>
            </a:r>
          </a:p>
          <a:p>
            <a:r>
              <a:rPr lang="en-US" smtClean="0"/>
              <a:t>Many authors not normally associated with SF are found in these genres.</a:t>
            </a:r>
          </a:p>
          <a:p>
            <a:r>
              <a:rPr lang="en-US" smtClean="0"/>
              <a:t>New weird – like slipstream but weirder?</a:t>
            </a:r>
          </a:p>
          <a:p>
            <a:r>
              <a:rPr lang="en-US" smtClean="0"/>
              <a:t>Slipstream – The literature of “cognitive dissonance”. Like new weird but more post-modern?</a:t>
            </a:r>
          </a:p>
        </p:txBody>
      </p:sp>
    </p:spTree>
    <p:extLst>
      <p:ext uri="{BB962C8B-B14F-4D97-AF65-F5344CB8AC3E}">
        <p14:creationId xmlns:p14="http://schemas.microsoft.com/office/powerpoint/2010/main" val="17993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New Weird/Slipstream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362200"/>
            <a:ext cx="2201863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2270125"/>
            <a:ext cx="2095500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2460625"/>
            <a:ext cx="2043112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54275"/>
            <a:ext cx="22066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2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Increased Diversity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Growth in number and prominence of books by women, people of colour and the GLBTQ community</a:t>
            </a:r>
          </a:p>
          <a:p>
            <a:r>
              <a:rPr lang="en-US" smtClean="0"/>
              <a:t>Growth in themes that reflect those POVs and issues related to the communities.</a:t>
            </a:r>
          </a:p>
          <a:p>
            <a:r>
              <a:rPr lang="en-US" smtClean="0"/>
              <a:t>Hugo Awards and the Sad Puppies</a:t>
            </a:r>
          </a:p>
        </p:txBody>
      </p:sp>
    </p:spTree>
    <p:extLst>
      <p:ext uri="{BB962C8B-B14F-4D97-AF65-F5344CB8AC3E}">
        <p14:creationId xmlns:p14="http://schemas.microsoft.com/office/powerpoint/2010/main" val="24914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Increased Diversity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9425"/>
            <a:ext cx="2671763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32000"/>
            <a:ext cx="2309813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49425"/>
            <a:ext cx="2633663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Other Current Popular Titles to Know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166938"/>
            <a:ext cx="2157413" cy="329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133600"/>
            <a:ext cx="223202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4250"/>
            <a:ext cx="2074863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98688"/>
            <a:ext cx="21780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8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09600" y="1143000"/>
            <a:ext cx="7620000" cy="498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/>
              <a:t>Welcome</a:t>
            </a:r>
          </a:p>
          <a:p>
            <a:pPr marL="0" indent="0" algn="ctr">
              <a:buNone/>
            </a:pPr>
            <a:r>
              <a:rPr lang="en-US" sz="7200" b="1" dirty="0" smtClean="0"/>
              <a:t>to </a:t>
            </a:r>
          </a:p>
          <a:p>
            <a:pPr marL="0" indent="0" algn="ctr">
              <a:buNone/>
            </a:pPr>
            <a:r>
              <a:rPr lang="en-US" sz="7200" b="1" dirty="0" smtClean="0"/>
              <a:t>New Adult Fiction!</a:t>
            </a:r>
          </a:p>
          <a:p>
            <a:pPr marL="0" indent="0" algn="ctr">
              <a:buNone/>
            </a:pPr>
            <a:r>
              <a:rPr lang="en-US" sz="2800" dirty="0" smtClean="0"/>
              <a:t>Julia Khodos</a:t>
            </a:r>
          </a:p>
          <a:p>
            <a:pPr marL="0" indent="0" algn="ctr">
              <a:buNone/>
            </a:pPr>
            <a:r>
              <a:rPr lang="en-US" sz="2800" dirty="0" smtClean="0"/>
              <a:t>Halifax Public Libraries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endParaRPr lang="en-CA" dirty="0" smtClean="0"/>
          </a:p>
          <a:p>
            <a:r>
              <a:rPr lang="en-US" dirty="0"/>
              <a:t>New Adult (NA) fiction is a developing genre of fiction with protagonists in the 18–30 age </a:t>
            </a:r>
            <a:r>
              <a:rPr lang="en-US" dirty="0" smtClean="0"/>
              <a:t>bracket. </a:t>
            </a:r>
            <a:endParaRPr lang="en-US" dirty="0"/>
          </a:p>
          <a:p>
            <a:r>
              <a:rPr lang="en-CA" dirty="0" smtClean="0"/>
              <a:t>The term originated with a writing contest hosted by St. Martin’s Press in 2009.</a:t>
            </a:r>
          </a:p>
          <a:p>
            <a:pPr marL="0" indent="0" algn="ctr">
              <a:buNone/>
            </a:pPr>
            <a:r>
              <a:rPr lang="en-CA" i="1" dirty="0" smtClean="0"/>
              <a:t>“</a:t>
            </a:r>
            <a:r>
              <a:rPr lang="en-CA" i="1" dirty="0"/>
              <a:t>St. Martin’s Press is actively looking for great, new, cutting edge YA with protagonists who are slightly older and can appeal to an adult audience. Since twenty-somethings are happily reading YA, St. Martin’s Press is seeking YA that can be published and marketed as adult; kind of an ‘older YA’ or ‘new adult.’ ” </a:t>
            </a:r>
            <a:endParaRPr lang="en-CA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b="1" dirty="0" smtClean="0"/>
              <a:t>History</a:t>
            </a:r>
            <a:endParaRPr lang="en-CA" sz="5400" b="1" dirty="0"/>
          </a:p>
        </p:txBody>
      </p:sp>
    </p:spTree>
    <p:extLst>
      <p:ext uri="{BB962C8B-B14F-4D97-AF65-F5344CB8AC3E}">
        <p14:creationId xmlns:p14="http://schemas.microsoft.com/office/powerpoint/2010/main" val="29637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413" y="297713"/>
            <a:ext cx="8597076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CA" sz="2800" dirty="0"/>
              <a:t/>
            </a:r>
            <a:br>
              <a:rPr lang="en-CA" sz="2800" dirty="0"/>
            </a:br>
            <a:r>
              <a:rPr lang="en-CA" sz="2800" i="1" dirty="0" smtClean="0">
                <a:solidFill>
                  <a:prstClr val="black"/>
                </a:solidFill>
              </a:rPr>
              <a:t>“</a:t>
            </a:r>
            <a:r>
              <a:rPr lang="en-CA" sz="2800" i="1" dirty="0">
                <a:solidFill>
                  <a:prstClr val="black"/>
                </a:solidFill>
              </a:rPr>
              <a:t>Beyond Wizards and Vampires, to Sex</a:t>
            </a:r>
            <a:r>
              <a:rPr lang="en-CA" sz="2800" i="1" dirty="0" smtClean="0">
                <a:solidFill>
                  <a:prstClr val="black"/>
                </a:solidFill>
              </a:rPr>
              <a:t>” ~ </a:t>
            </a:r>
            <a:r>
              <a:rPr lang="en-CA" sz="2800" i="1" dirty="0">
                <a:solidFill>
                  <a:prstClr val="black"/>
                </a:solidFill>
              </a:rPr>
              <a:t>New York Times, </a:t>
            </a:r>
            <a:r>
              <a:rPr lang="en-CA" sz="2800" i="1" dirty="0" smtClean="0">
                <a:solidFill>
                  <a:prstClr val="black"/>
                </a:solidFill>
              </a:rPr>
              <a:t>2012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CA" sz="2800" i="1" dirty="0" smtClean="0">
                <a:solidFill>
                  <a:prstClr val="black"/>
                </a:solidFill>
              </a:rPr>
              <a:t>“</a:t>
            </a:r>
            <a:r>
              <a:rPr lang="en-CA" sz="2800" i="1" dirty="0">
                <a:solidFill>
                  <a:prstClr val="black"/>
                </a:solidFill>
              </a:rPr>
              <a:t>New Adult”: The Next Big Thing?”~ Writer’s Digest, </a:t>
            </a:r>
            <a:r>
              <a:rPr lang="en-CA" sz="2800" i="1" dirty="0" smtClean="0">
                <a:solidFill>
                  <a:prstClr val="black"/>
                </a:solidFill>
              </a:rPr>
              <a:t>2013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CA" sz="2800" i="1" dirty="0" smtClean="0">
                <a:solidFill>
                  <a:prstClr val="black"/>
                </a:solidFill>
              </a:rPr>
              <a:t>“</a:t>
            </a:r>
            <a:r>
              <a:rPr lang="en-CA" sz="2800" i="1" dirty="0">
                <a:solidFill>
                  <a:prstClr val="black"/>
                </a:solidFill>
              </a:rPr>
              <a:t>The ‘New Adult’ Genre Is Still Condescending and Pointless</a:t>
            </a:r>
            <a:r>
              <a:rPr lang="en-CA" sz="2800" i="1" dirty="0" smtClean="0">
                <a:solidFill>
                  <a:prstClr val="black"/>
                </a:solidFill>
              </a:rPr>
              <a:t>” ~ </a:t>
            </a:r>
            <a:r>
              <a:rPr lang="en-CA" sz="2800" i="1" dirty="0" err="1">
                <a:solidFill>
                  <a:prstClr val="black"/>
                </a:solidFill>
              </a:rPr>
              <a:t>Flavorwire</a:t>
            </a:r>
            <a:r>
              <a:rPr lang="en-CA" sz="2800" i="1" dirty="0">
                <a:solidFill>
                  <a:prstClr val="black"/>
                </a:solidFill>
              </a:rPr>
              <a:t>, 2014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CA" sz="2800" i="1" dirty="0">
                <a:solidFill>
                  <a:prstClr val="black"/>
                </a:solidFill>
              </a:rPr>
              <a:t>“New adult earns shelf space in bookstores</a:t>
            </a:r>
            <a:r>
              <a:rPr lang="en-CA" sz="2800" i="1" dirty="0" smtClean="0">
                <a:solidFill>
                  <a:prstClr val="black"/>
                </a:solidFill>
              </a:rPr>
              <a:t>” ~ </a:t>
            </a:r>
            <a:r>
              <a:rPr lang="en-CA" sz="2800" i="1" dirty="0">
                <a:solidFill>
                  <a:prstClr val="black"/>
                </a:solidFill>
              </a:rPr>
              <a:t>Globe and Mail, 2014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CA" sz="2800" i="1" dirty="0" smtClean="0">
                <a:solidFill>
                  <a:prstClr val="black"/>
                </a:solidFill>
              </a:rPr>
              <a:t>“ “</a:t>
            </a:r>
            <a:r>
              <a:rPr lang="en-CA" sz="2800" i="1" dirty="0">
                <a:solidFill>
                  <a:prstClr val="black"/>
                </a:solidFill>
              </a:rPr>
              <a:t>Fast-selling ‘new adult’ genre vying for shelf space in bookstores</a:t>
            </a:r>
            <a:r>
              <a:rPr lang="en-CA" sz="2800" i="1" dirty="0" smtClean="0">
                <a:solidFill>
                  <a:prstClr val="black"/>
                </a:solidFill>
              </a:rPr>
              <a:t>” ~ </a:t>
            </a:r>
            <a:r>
              <a:rPr lang="en-CA" sz="2800" i="1" dirty="0">
                <a:solidFill>
                  <a:prstClr val="black"/>
                </a:solidFill>
              </a:rPr>
              <a:t>Globe and Mail, </a:t>
            </a:r>
            <a:r>
              <a:rPr lang="en-CA" sz="2800" i="1" dirty="0" smtClean="0">
                <a:solidFill>
                  <a:prstClr val="black"/>
                </a:solidFill>
              </a:rPr>
              <a:t>2014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CA" sz="2800" i="1" dirty="0" smtClean="0">
                <a:solidFill>
                  <a:prstClr val="black"/>
                </a:solidFill>
              </a:rPr>
              <a:t>“New </a:t>
            </a:r>
            <a:r>
              <a:rPr lang="en-CA" sz="2800" i="1" dirty="0">
                <a:solidFill>
                  <a:prstClr val="black"/>
                </a:solidFill>
              </a:rPr>
              <a:t>Adult: A Book Category For Twentysomethings by </a:t>
            </a:r>
            <a:r>
              <a:rPr lang="en-CA" sz="2800" i="1" dirty="0" smtClean="0">
                <a:solidFill>
                  <a:prstClr val="black"/>
                </a:solidFill>
              </a:rPr>
              <a:t>Twentysomethings” ~ Publishers Weekly, 2014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en-CA" sz="2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and appeals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“books that play with our minds, that create a frisson of unease, that blend creepiness generated by the horror genre with the tension inherent in suspense” “characters trapped within their own personal nightmares” </a:t>
            </a:r>
            <a:r>
              <a:rPr lang="en-US" sz="2400" i="1" dirty="0" smtClean="0"/>
              <a:t>Joyce </a:t>
            </a:r>
            <a:r>
              <a:rPr lang="en-US" sz="2400" i="1" dirty="0" err="1" smtClean="0"/>
              <a:t>Saricks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6886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9831" y="1286540"/>
            <a:ext cx="65629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“…the </a:t>
            </a:r>
            <a:r>
              <a:rPr lang="en-US" sz="2800" dirty="0"/>
              <a:t>transition from teen to adult doesn’t happen </a:t>
            </a:r>
            <a:r>
              <a:rPr lang="en-US" sz="2800" dirty="0" smtClean="0"/>
              <a:t>overnight. </a:t>
            </a:r>
            <a:r>
              <a:rPr lang="en-US" sz="2800" dirty="0"/>
              <a:t>There’s a period of time where adulthood feels like a new pair of shoes. The expectations of independence and self-sufficiency are still new, still being broken in. New Adults are the people who have just begun to walk in those shoes; New Adult fiction is about their blisters and aches</a:t>
            </a:r>
            <a:r>
              <a:rPr lang="en-US" sz="2800" dirty="0" smtClean="0"/>
              <a:t>.” ~  NA Alley Blog.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Who are New Adults?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32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18-25 years old</a:t>
            </a:r>
          </a:p>
          <a:p>
            <a:r>
              <a:rPr lang="en-CA" dirty="0" smtClean="0"/>
              <a:t>Independent</a:t>
            </a:r>
          </a:p>
          <a:p>
            <a:r>
              <a:rPr lang="en-CA" dirty="0" smtClean="0"/>
              <a:t>Adult responsibilities</a:t>
            </a:r>
          </a:p>
          <a:p>
            <a:r>
              <a:rPr lang="en-CA" dirty="0" smtClean="0"/>
              <a:t>Physical and emotional focus in intimate scenes</a:t>
            </a:r>
          </a:p>
          <a:p>
            <a:r>
              <a:rPr lang="en-CA" dirty="0" smtClean="0"/>
              <a:t>Think </a:t>
            </a:r>
            <a:r>
              <a:rPr lang="en-CA" dirty="0"/>
              <a:t>about the </a:t>
            </a:r>
            <a:r>
              <a:rPr lang="en-CA" dirty="0" smtClean="0"/>
              <a:t>future</a:t>
            </a:r>
          </a:p>
          <a:p>
            <a:r>
              <a:rPr lang="en-CA" dirty="0" smtClean="0"/>
              <a:t> How do I become the person I want to be?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14-18 years old</a:t>
            </a:r>
          </a:p>
          <a:p>
            <a:r>
              <a:rPr lang="en-CA" dirty="0" smtClean="0"/>
              <a:t>Still dependent </a:t>
            </a:r>
          </a:p>
          <a:p>
            <a:r>
              <a:rPr lang="en-CA" dirty="0" smtClean="0"/>
              <a:t>Coming out of age</a:t>
            </a:r>
          </a:p>
          <a:p>
            <a:r>
              <a:rPr lang="en-CA" dirty="0" smtClean="0"/>
              <a:t>Emotional focus in intimate scenes</a:t>
            </a:r>
          </a:p>
          <a:p>
            <a:r>
              <a:rPr lang="en-CA" dirty="0" smtClean="0"/>
              <a:t>Think about present</a:t>
            </a:r>
          </a:p>
          <a:p>
            <a:r>
              <a:rPr lang="en-CA" dirty="0" smtClean="0"/>
              <a:t> Who I want to be?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b="1" dirty="0" smtClean="0"/>
              <a:t>NA or YA</a:t>
            </a:r>
            <a:endParaRPr lang="en-CA" sz="5400" b="1" dirty="0"/>
          </a:p>
        </p:txBody>
      </p:sp>
    </p:spTree>
    <p:extLst>
      <p:ext uri="{BB962C8B-B14F-4D97-AF65-F5344CB8AC3E}">
        <p14:creationId xmlns:p14="http://schemas.microsoft.com/office/powerpoint/2010/main" val="9502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dirty="0" smtClean="0"/>
          </a:p>
          <a:p>
            <a:r>
              <a:rPr lang="en-CA" dirty="0"/>
              <a:t>C</a:t>
            </a:r>
            <a:r>
              <a:rPr lang="en-CA" dirty="0" smtClean="0"/>
              <a:t>ollege settings</a:t>
            </a:r>
          </a:p>
          <a:p>
            <a:r>
              <a:rPr lang="en-CA" dirty="0" smtClean="0"/>
              <a:t>Characters </a:t>
            </a:r>
            <a:r>
              <a:rPr lang="en-CA" dirty="0"/>
              <a:t>with </a:t>
            </a:r>
            <a:r>
              <a:rPr lang="en-CA" dirty="0" smtClean="0"/>
              <a:t>issues </a:t>
            </a:r>
            <a:r>
              <a:rPr lang="en-CA" dirty="0"/>
              <a:t>ranging from history of abuse, anger management issues, and troubled family lives.</a:t>
            </a:r>
          </a:p>
          <a:p>
            <a:r>
              <a:rPr lang="en-CA" dirty="0" smtClean="0"/>
              <a:t>First-person narration</a:t>
            </a:r>
          </a:p>
          <a:p>
            <a:r>
              <a:rPr lang="en-CA" dirty="0" smtClean="0"/>
              <a:t>Contemporary Romance</a:t>
            </a:r>
          </a:p>
          <a:p>
            <a:r>
              <a:rPr lang="en-CA" dirty="0" smtClean="0"/>
              <a:t>Fast-paced</a:t>
            </a:r>
          </a:p>
          <a:p>
            <a:r>
              <a:rPr lang="en-CA" dirty="0" smtClean="0"/>
              <a:t>Emotionally-intense story lines</a:t>
            </a:r>
          </a:p>
          <a:p>
            <a:r>
              <a:rPr lang="en-CA" dirty="0" smtClean="0"/>
              <a:t>Dramatic, soap-opera-like plots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     </a:t>
            </a:r>
            <a:r>
              <a:rPr lang="en-CA" sz="4800" b="1" dirty="0" smtClean="0"/>
              <a:t>Characteristics and Appeal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32494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343400" cy="4495800"/>
          </a:xfrm>
        </p:spPr>
        <p:txBody>
          <a:bodyPr>
            <a:normAutofit/>
          </a:bodyPr>
          <a:lstStyle/>
          <a:p>
            <a:r>
              <a:rPr lang="en-CA" dirty="0"/>
              <a:t>She is “</a:t>
            </a:r>
            <a:r>
              <a:rPr lang="en-CA" i="1" dirty="0"/>
              <a:t>a quiet, studious bookworm who would go to bed at a decent hour. A non-partier who would not bring a parade of boys through our room, or make it the floor headquarters for beer pong.” </a:t>
            </a:r>
            <a:r>
              <a:rPr lang="en-CA" dirty="0"/>
              <a:t>– from “Easy” by </a:t>
            </a:r>
            <a:r>
              <a:rPr lang="en-CA" dirty="0" err="1"/>
              <a:t>Tammara</a:t>
            </a:r>
            <a:r>
              <a:rPr lang="en-CA" dirty="0"/>
              <a:t> </a:t>
            </a:r>
            <a:r>
              <a:rPr lang="en-CA" dirty="0" smtClean="0"/>
              <a:t>Webber.</a:t>
            </a:r>
            <a:endParaRPr lang="en-CA" dirty="0"/>
          </a:p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35672"/>
            <a:ext cx="2590800" cy="406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b="1" dirty="0" smtClean="0"/>
              <a:t>Protagonists</a:t>
            </a:r>
            <a:endParaRPr lang="en-CA" sz="5400" b="1" dirty="0"/>
          </a:p>
        </p:txBody>
      </p:sp>
    </p:spTree>
    <p:extLst>
      <p:ext uri="{BB962C8B-B14F-4D97-AF65-F5344CB8AC3E}">
        <p14:creationId xmlns:p14="http://schemas.microsoft.com/office/powerpoint/2010/main" val="584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6392"/>
            <a:ext cx="2468563" cy="3979862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/>
              <a:t>Protagonists</a:t>
            </a:r>
            <a:endParaRPr lang="en-CA" sz="4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0"/>
            <a:ext cx="2411937" cy="40576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0"/>
            <a:ext cx="2399689" cy="40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92" y="1653540"/>
            <a:ext cx="1791208" cy="27889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b="1" dirty="0" smtClean="0"/>
              <a:t>Key Authors and Titles</a:t>
            </a:r>
            <a:endParaRPr lang="en-CA" sz="6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88558"/>
            <a:ext cx="3936705" cy="4518734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b="1" dirty="0" smtClean="0"/>
              <a:t>Jamie McGuire</a:t>
            </a:r>
            <a:endParaRPr lang="en-US" sz="3200" b="1" dirty="0"/>
          </a:p>
          <a:p>
            <a:r>
              <a:rPr lang="en-US" sz="3200" b="1" dirty="0"/>
              <a:t>Colleen </a:t>
            </a:r>
            <a:r>
              <a:rPr lang="en-US" sz="3200" b="1" dirty="0" smtClean="0"/>
              <a:t>Hoover</a:t>
            </a:r>
          </a:p>
          <a:p>
            <a:r>
              <a:rPr lang="en-US" sz="3200" b="1" dirty="0" smtClean="0"/>
              <a:t>Cora </a:t>
            </a:r>
            <a:r>
              <a:rPr lang="en-US" sz="3200" b="1" dirty="0" err="1" smtClean="0"/>
              <a:t>Carmack</a:t>
            </a:r>
            <a:endParaRPr lang="en-US" sz="3200" b="1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76400"/>
            <a:ext cx="1712309" cy="2753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4200"/>
            <a:ext cx="1746041" cy="27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Key Authors and Titles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200" b="1" dirty="0" smtClean="0"/>
          </a:p>
          <a:p>
            <a:r>
              <a:rPr lang="en-US" sz="3200" b="1" dirty="0" err="1" smtClean="0"/>
              <a:t>Tammara</a:t>
            </a:r>
            <a:r>
              <a:rPr lang="en-US" sz="3200" b="1" dirty="0" smtClean="0"/>
              <a:t> </a:t>
            </a:r>
            <a:r>
              <a:rPr lang="en-US" sz="3200" b="1" dirty="0"/>
              <a:t>Webber</a:t>
            </a:r>
          </a:p>
          <a:p>
            <a:r>
              <a:rPr lang="en-US" sz="3200" b="1" dirty="0" err="1"/>
              <a:t>Abbi</a:t>
            </a:r>
            <a:r>
              <a:rPr lang="en-US" sz="3200" b="1" dirty="0"/>
              <a:t> </a:t>
            </a:r>
            <a:r>
              <a:rPr lang="en-US" sz="3200" b="1" dirty="0" err="1"/>
              <a:t>Glines</a:t>
            </a:r>
            <a:endParaRPr lang="en-US" sz="3200" b="1" dirty="0"/>
          </a:p>
          <a:p>
            <a:r>
              <a:rPr lang="en-US" sz="3200" b="1" dirty="0"/>
              <a:t>Sylvia Day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79" y="1669870"/>
            <a:ext cx="1590921" cy="23923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10000"/>
            <a:ext cx="1645543" cy="2483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68616"/>
            <a:ext cx="1602630" cy="24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02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 smtClean="0"/>
          </a:p>
          <a:p>
            <a:endParaRPr lang="en-CA" sz="2000" dirty="0" smtClean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CA" sz="5400" b="1" dirty="0" smtClean="0">
                <a:latin typeface="+mn-lt"/>
              </a:rPr>
              <a:t>What’s next?</a:t>
            </a:r>
            <a:endParaRPr lang="en-CA" sz="5400" b="1" dirty="0">
              <a:latin typeface="+mn-lt"/>
            </a:endParaRPr>
          </a:p>
        </p:txBody>
      </p:sp>
      <p:pic>
        <p:nvPicPr>
          <p:cNvPr id="2050" name="Picture 2" descr="syndetics-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92" y="1447801"/>
            <a:ext cx="183072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34876"/>
            <a:ext cx="1841394" cy="270638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sz="3200" b="1" dirty="0" smtClean="0"/>
              <a:t>Subgenres: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Horror,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Erotic Romance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Suspense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Crime Fiction</a:t>
            </a:r>
          </a:p>
          <a:p>
            <a:r>
              <a:rPr lang="en-US" sz="3200" b="1" dirty="0" smtClean="0"/>
              <a:t>More Diversity</a:t>
            </a:r>
          </a:p>
          <a:p>
            <a:r>
              <a:rPr lang="en-US" sz="3200" b="1" dirty="0" smtClean="0"/>
              <a:t>Non-fiction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62727"/>
            <a:ext cx="1751053" cy="26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1800" dirty="0" smtClean="0"/>
              <a:t>Beckett, </a:t>
            </a:r>
            <a:r>
              <a:rPr lang="en-US" sz="1800" dirty="0"/>
              <a:t>S</a:t>
            </a:r>
            <a:r>
              <a:rPr lang="en-US" sz="1800" dirty="0" smtClean="0"/>
              <a:t>andra L. </a:t>
            </a:r>
            <a:r>
              <a:rPr lang="en-US" sz="1800" dirty="0"/>
              <a:t>(2009). Crossover Fiction: Global and Historical Perspectives. </a:t>
            </a:r>
            <a:r>
              <a:rPr lang="en-US" sz="1800" dirty="0" err="1"/>
              <a:t>Routledge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err="1" smtClean="0"/>
              <a:t>Wetta</a:t>
            </a:r>
            <a:r>
              <a:rPr lang="en-US" sz="1800" dirty="0"/>
              <a:t>, M. (2014). What is New </a:t>
            </a:r>
            <a:r>
              <a:rPr lang="en-US" sz="1800" dirty="0" smtClean="0"/>
              <a:t>Adult, </a:t>
            </a:r>
            <a:r>
              <a:rPr lang="en-US" sz="1800" dirty="0"/>
              <a:t>Anyway? Retrieved from Novelist: https://</a:t>
            </a:r>
            <a:r>
              <a:rPr lang="en-US" sz="1800" dirty="0" smtClean="0"/>
              <a:t>www.ebscohost.com/novelist/novelist-special/what-is-new-adult-fiction-anyway</a:t>
            </a:r>
          </a:p>
          <a:p>
            <a:r>
              <a:rPr lang="en-US" sz="1800" dirty="0" smtClean="0"/>
              <a:t>Genre </a:t>
            </a:r>
            <a:r>
              <a:rPr lang="en-US" sz="1800" dirty="0"/>
              <a:t>Overview: New Adult. (2014). Retrieved from Massachusetts Library System: http://</a:t>
            </a:r>
            <a:r>
              <a:rPr lang="en-US" sz="1800" dirty="0" smtClean="0"/>
              <a:t>guides.masslibsystem.org/newadult</a:t>
            </a:r>
          </a:p>
          <a:p>
            <a:r>
              <a:rPr lang="en-US" sz="1800" dirty="0"/>
              <a:t>What is New Adult? (2015). Retrieved from NA Alley: http://www.naalley.com/2015/08/the-new-adult-niche.html</a:t>
            </a:r>
          </a:p>
          <a:p>
            <a:r>
              <a:rPr lang="en-US" sz="1800" dirty="0"/>
              <a:t>Young Adult vs. New Adult Literature: </a:t>
            </a:r>
            <a:r>
              <a:rPr lang="en-US" sz="1800" dirty="0" smtClean="0"/>
              <a:t>New </a:t>
            </a:r>
            <a:r>
              <a:rPr lang="en-US" sz="1800" dirty="0"/>
              <a:t>literary genre or marketing stunt? </a:t>
            </a:r>
            <a:r>
              <a:rPr lang="en-US" sz="1800" dirty="0" smtClean="0"/>
              <a:t>(2014). </a:t>
            </a:r>
            <a:r>
              <a:rPr lang="en-US" sz="1800" dirty="0"/>
              <a:t>Retrieved from http://</a:t>
            </a:r>
            <a:r>
              <a:rPr lang="en-US" sz="1800" dirty="0" smtClean="0"/>
              <a:t>www.sols.org/files/docs/develop/professionalinfo/training/workshopsupportmat/genre/youngadult_vs_newadult.pdf</a:t>
            </a:r>
          </a:p>
          <a:p>
            <a:pPr marL="0" indent="0">
              <a:buNone/>
            </a:pPr>
            <a:endParaRPr lang="en-CA" sz="2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b="1" dirty="0" smtClean="0"/>
              <a:t>References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33830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and appeals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Commonalities of plot and characters</a:t>
            </a:r>
          </a:p>
          <a:p>
            <a:pPr lvl="1"/>
            <a:r>
              <a:rPr lang="en-US" dirty="0" smtClean="0"/>
              <a:t>A couple, often married sometimes not</a:t>
            </a:r>
          </a:p>
          <a:p>
            <a:pPr lvl="1"/>
            <a:r>
              <a:rPr lang="en-US" dirty="0" smtClean="0"/>
              <a:t>An established relationship with comfortable home and children</a:t>
            </a:r>
          </a:p>
          <a:p>
            <a:pPr lvl="1"/>
            <a:r>
              <a:rPr lang="en-US" dirty="0" smtClean="0"/>
              <a:t>Alternating viewpoints</a:t>
            </a:r>
          </a:p>
          <a:p>
            <a:pPr lvl="1"/>
            <a:r>
              <a:rPr lang="en-US" dirty="0" smtClean="0"/>
              <a:t>Secrets, many </a:t>
            </a:r>
            <a:r>
              <a:rPr lang="en-US" dirty="0" err="1" smtClean="0"/>
              <a:t>many</a:t>
            </a:r>
            <a:r>
              <a:rPr lang="en-US" dirty="0" smtClean="0"/>
              <a:t> secrets</a:t>
            </a:r>
          </a:p>
          <a:p>
            <a:pPr lvl="1"/>
            <a:r>
              <a:rPr lang="en-US" dirty="0" smtClean="0"/>
              <a:t>Pacing – fast </a:t>
            </a:r>
            <a:r>
              <a:rPr lang="en-US" dirty="0" err="1" smtClean="0"/>
              <a:t>vs</a:t>
            </a:r>
            <a:r>
              <a:rPr lang="en-US" dirty="0" smtClean="0"/>
              <a:t> leisurely</a:t>
            </a:r>
          </a:p>
        </p:txBody>
      </p:sp>
    </p:spTree>
    <p:extLst>
      <p:ext uri="{BB962C8B-B14F-4D97-AF65-F5344CB8AC3E}">
        <p14:creationId xmlns:p14="http://schemas.microsoft.com/office/powerpoint/2010/main" val="9281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elements and appeals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Commonalities of plot and characters</a:t>
            </a:r>
          </a:p>
          <a:p>
            <a:pPr lvl="1"/>
            <a:r>
              <a:rPr lang="en-US" dirty="0"/>
              <a:t>Unreliable narrators</a:t>
            </a:r>
          </a:p>
          <a:p>
            <a:pPr lvl="1"/>
            <a:r>
              <a:rPr lang="en-US" dirty="0"/>
              <a:t>Ending – unhappy, </a:t>
            </a:r>
            <a:r>
              <a:rPr lang="en-US" dirty="0" smtClean="0"/>
              <a:t>uncertain</a:t>
            </a:r>
          </a:p>
          <a:p>
            <a:pPr lvl="1"/>
            <a:r>
              <a:rPr lang="en-US" dirty="0" smtClean="0"/>
              <a:t>Relatable </a:t>
            </a:r>
            <a:r>
              <a:rPr lang="en-US" dirty="0"/>
              <a:t>situations</a:t>
            </a:r>
          </a:p>
          <a:p>
            <a:pPr lvl="1"/>
            <a:r>
              <a:rPr lang="en-US" dirty="0" smtClean="0"/>
              <a:t>Adrenaline and Emotion</a:t>
            </a:r>
          </a:p>
          <a:p>
            <a:pPr lvl="1"/>
            <a:r>
              <a:rPr lang="en-US" dirty="0" smtClean="0"/>
              <a:t>Seriously </a:t>
            </a:r>
            <a:r>
              <a:rPr lang="en-US" dirty="0"/>
              <a:t>flawed </a:t>
            </a:r>
            <a:r>
              <a:rPr lang="en-US" dirty="0" smtClean="0"/>
              <a:t>characters</a:t>
            </a:r>
          </a:p>
          <a:p>
            <a:pPr lvl="1"/>
            <a:r>
              <a:rPr lang="en-US" dirty="0" smtClean="0"/>
              <a:t>Intellectual component – what would you do?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 Lit </a:t>
            </a:r>
            <a:r>
              <a:rPr lang="en-US" dirty="0" err="1" smtClean="0"/>
              <a:t>vs</a:t>
            </a:r>
            <a:r>
              <a:rPr lang="en-US" dirty="0" smtClean="0"/>
              <a:t> Chick Noir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Chick Lit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This is so my life, this just happened to me!</a:t>
            </a:r>
          </a:p>
          <a:p>
            <a:r>
              <a:rPr lang="en-CA" dirty="0" smtClean="0"/>
              <a:t>Quirky, relatable, fun characters</a:t>
            </a:r>
          </a:p>
          <a:p>
            <a:r>
              <a:rPr lang="en-CA" dirty="0" smtClean="0"/>
              <a:t>Empowerment, growth, and change	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Chick Noir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Could this happen to ME?</a:t>
            </a:r>
          </a:p>
          <a:p>
            <a:r>
              <a:rPr lang="en-CA" dirty="0" smtClean="0"/>
              <a:t>Flawed, dark, sometimes evil characters</a:t>
            </a:r>
          </a:p>
          <a:p>
            <a:r>
              <a:rPr lang="en-CA" dirty="0" smtClean="0"/>
              <a:t>Controlling the situation with violence and deception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68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Reads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Gone Girl by Gillian Flynn</a:t>
            </a:r>
          </a:p>
          <a:p>
            <a:r>
              <a:rPr lang="en-US" dirty="0" smtClean="0"/>
              <a:t>The Husband’s Secret by </a:t>
            </a:r>
            <a:r>
              <a:rPr lang="en-US" dirty="0" err="1" smtClean="0"/>
              <a:t>Liane</a:t>
            </a:r>
            <a:r>
              <a:rPr lang="en-US" dirty="0" smtClean="0"/>
              <a:t> Moriarty</a:t>
            </a:r>
          </a:p>
          <a:p>
            <a:r>
              <a:rPr lang="en-US" dirty="0" smtClean="0"/>
              <a:t>The Silent Wife by A.S.A. Harrison</a:t>
            </a:r>
          </a:p>
          <a:p>
            <a:r>
              <a:rPr lang="en-US" dirty="0" smtClean="0"/>
              <a:t>Broken </a:t>
            </a:r>
            <a:r>
              <a:rPr lang="en-US" dirty="0" err="1" smtClean="0"/>
              <a:t>Harbour</a:t>
            </a:r>
            <a:r>
              <a:rPr lang="en-US" dirty="0" smtClean="0"/>
              <a:t> by </a:t>
            </a:r>
            <a:r>
              <a:rPr lang="en-US" dirty="0" err="1" smtClean="0"/>
              <a:t>Tana</a:t>
            </a:r>
            <a:r>
              <a:rPr lang="en-US" dirty="0" smtClean="0"/>
              <a:t> French</a:t>
            </a:r>
          </a:p>
          <a:p>
            <a:r>
              <a:rPr lang="en-US" dirty="0" smtClean="0"/>
              <a:t>Before I Go to Sleep by S.J. Watson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Be a Good Wife by Emma Chapman</a:t>
            </a:r>
          </a:p>
          <a:p>
            <a:r>
              <a:rPr lang="en-US" dirty="0" smtClean="0"/>
              <a:t>You Should Have Known by Jean </a:t>
            </a:r>
            <a:r>
              <a:rPr lang="en-US" dirty="0" err="1" smtClean="0"/>
              <a:t>Hanff</a:t>
            </a:r>
            <a:r>
              <a:rPr lang="en-US" dirty="0" smtClean="0"/>
              <a:t> </a:t>
            </a:r>
            <a:r>
              <a:rPr lang="en-US" dirty="0" err="1" smtClean="0"/>
              <a:t>Korelitz</a:t>
            </a:r>
            <a:endParaRPr lang="en-US" dirty="0" smtClean="0"/>
          </a:p>
          <a:p>
            <a:r>
              <a:rPr lang="en-US" dirty="0" smtClean="0"/>
              <a:t>Season to Taste by Natalie Young</a:t>
            </a:r>
          </a:p>
          <a:p>
            <a:r>
              <a:rPr lang="en-US" dirty="0" smtClean="0"/>
              <a:t>Before We Met by Lucie Whitehouse</a:t>
            </a:r>
          </a:p>
          <a:p>
            <a:r>
              <a:rPr lang="en-US" dirty="0" smtClean="0"/>
              <a:t>Under Your Skin by Sabine Durant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0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Reads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Close My Eyes by Sophie McKenzie</a:t>
            </a:r>
          </a:p>
          <a:p>
            <a:r>
              <a:rPr lang="en-US" dirty="0" smtClean="0"/>
              <a:t>Dear Daughter by Elizabeth Little</a:t>
            </a:r>
          </a:p>
          <a:p>
            <a:r>
              <a:rPr lang="en-US" dirty="0" smtClean="0"/>
              <a:t>Apple Tree Yard by Louise Doughty</a:t>
            </a:r>
          </a:p>
          <a:p>
            <a:r>
              <a:rPr lang="en-US" dirty="0" smtClean="0"/>
              <a:t>Keep Your Friends Close by Paula Daly</a:t>
            </a:r>
          </a:p>
          <a:p>
            <a:r>
              <a:rPr lang="en-US" dirty="0" smtClean="0"/>
              <a:t>The Daylight Marriage by Heidi </a:t>
            </a:r>
            <a:r>
              <a:rPr lang="en-US" dirty="0" err="1" smtClean="0"/>
              <a:t>Pitlor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Dinner by Herman Koch</a:t>
            </a:r>
          </a:p>
          <a:p>
            <a:r>
              <a:rPr lang="en-US" dirty="0" smtClean="0"/>
              <a:t>The Kind Worth Killing by Peter Swanson</a:t>
            </a:r>
          </a:p>
          <a:p>
            <a:r>
              <a:rPr lang="en-US" dirty="0" smtClean="0"/>
              <a:t>He’s Gone by Deb </a:t>
            </a:r>
            <a:r>
              <a:rPr lang="en-US" dirty="0" err="1" smtClean="0"/>
              <a:t>Caletti</a:t>
            </a:r>
            <a:endParaRPr lang="en-US" dirty="0" smtClean="0"/>
          </a:p>
          <a:p>
            <a:r>
              <a:rPr lang="en-US" dirty="0" smtClean="0"/>
              <a:t>The Burning Air by Erin Kelly</a:t>
            </a:r>
          </a:p>
          <a:p>
            <a:r>
              <a:rPr lang="en-US" dirty="0" smtClean="0"/>
              <a:t>The Girl on a Train by Paula Hawkins</a:t>
            </a:r>
          </a:p>
          <a:p>
            <a:r>
              <a:rPr lang="en-US" dirty="0" smtClean="0"/>
              <a:t>A Small Indiscretion by Jan Ellison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0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Reads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Threats by Amelia Gray</a:t>
            </a:r>
          </a:p>
          <a:p>
            <a:r>
              <a:rPr lang="en-US" dirty="0" smtClean="0"/>
              <a:t>Mother </a:t>
            </a:r>
            <a:r>
              <a:rPr lang="en-US" dirty="0" err="1" smtClean="0"/>
              <a:t>Mother</a:t>
            </a:r>
            <a:r>
              <a:rPr lang="en-US" dirty="0" smtClean="0"/>
              <a:t> by </a:t>
            </a:r>
            <a:r>
              <a:rPr lang="en-US" dirty="0" err="1" smtClean="0"/>
              <a:t>Koren</a:t>
            </a:r>
            <a:r>
              <a:rPr lang="en-US" dirty="0" smtClean="0"/>
              <a:t> </a:t>
            </a:r>
            <a:r>
              <a:rPr lang="en-US" dirty="0" err="1" smtClean="0"/>
              <a:t>Zailckas</a:t>
            </a:r>
            <a:endParaRPr lang="en-US" dirty="0" smtClean="0"/>
          </a:p>
          <a:p>
            <a:r>
              <a:rPr lang="en-US" dirty="0" smtClean="0"/>
              <a:t>Luckiest Girl Alive by Jessica Knoll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Pocket Wife by Susan Crawford</a:t>
            </a:r>
          </a:p>
          <a:p>
            <a:r>
              <a:rPr lang="en-US" dirty="0"/>
              <a:t>Entwined With You by </a:t>
            </a:r>
            <a:r>
              <a:rPr lang="en-US" dirty="0" err="1"/>
              <a:t>Syliva</a:t>
            </a:r>
            <a:r>
              <a:rPr lang="en-US" dirty="0"/>
              <a:t> Day</a:t>
            </a:r>
          </a:p>
          <a:p>
            <a:r>
              <a:rPr lang="en-US" dirty="0"/>
              <a:t>Monday’s Lie by Jamie Mason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21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1235</Words>
  <Application>Microsoft Office PowerPoint</Application>
  <PresentationFormat>On-screen Show (4:3)</PresentationFormat>
  <Paragraphs>207</Paragraphs>
  <Slides>38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Domestic Thrillers</vt:lpstr>
      <vt:lpstr>What’s in a name?</vt:lpstr>
      <vt:lpstr>Key elements and appeals</vt:lpstr>
      <vt:lpstr>Key elements and appeals</vt:lpstr>
      <vt:lpstr>Key elements and appeals</vt:lpstr>
      <vt:lpstr>Chick Lit vs Chick Noir</vt:lpstr>
      <vt:lpstr>Suggested Reads</vt:lpstr>
      <vt:lpstr>Suggested Reads</vt:lpstr>
      <vt:lpstr>Suggested Reads</vt:lpstr>
      <vt:lpstr>PowerPoint Presentation</vt:lpstr>
      <vt:lpstr> </vt:lpstr>
      <vt:lpstr>PowerPoint Presentation</vt:lpstr>
      <vt:lpstr> </vt:lpstr>
      <vt:lpstr>Current Trends in Science Fiction</vt:lpstr>
      <vt:lpstr>What do you think when you hear Science Fiction?</vt:lpstr>
      <vt:lpstr>What is Science Fiction (and what isn’t it)?</vt:lpstr>
      <vt:lpstr>Who Reads Science Fiction and Why? </vt:lpstr>
      <vt:lpstr>Today: SciFi in the Mainstream</vt:lpstr>
      <vt:lpstr>Current Trends</vt:lpstr>
      <vt:lpstr>Dystopias and Post-Apocalyptic </vt:lpstr>
      <vt:lpstr>Examples of Dystopian/Post-Apocalyptic</vt:lpstr>
      <vt:lpstr>Slipstream and The New Weird</vt:lpstr>
      <vt:lpstr>Examples of New Weird/Slipstream</vt:lpstr>
      <vt:lpstr>Increased Diversity</vt:lpstr>
      <vt:lpstr>Examples of Increased Diversity</vt:lpstr>
      <vt:lpstr>Other Current Popular Titles to Know</vt:lpstr>
      <vt:lpstr>PowerPoint Presentation</vt:lpstr>
      <vt:lpstr>History</vt:lpstr>
      <vt:lpstr>PowerPoint Presentation</vt:lpstr>
      <vt:lpstr>Who are New Adults?</vt:lpstr>
      <vt:lpstr>NA or YA</vt:lpstr>
      <vt:lpstr>     Characteristics and Appeal</vt:lpstr>
      <vt:lpstr>Protagonists</vt:lpstr>
      <vt:lpstr>Protagonists</vt:lpstr>
      <vt:lpstr>Key Authors and Titles</vt:lpstr>
      <vt:lpstr>Key Authors and Titles</vt:lpstr>
      <vt:lpstr>What’s next?</vt:lpstr>
      <vt:lpstr>References</vt:lpstr>
    </vt:vector>
  </TitlesOfParts>
  <Company>Halifax Public Libraries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 Thrillers</dc:title>
  <dc:creator>HPL Staff</dc:creator>
  <cp:lastModifiedBy>HPL Staff</cp:lastModifiedBy>
  <cp:revision>50</cp:revision>
  <dcterms:created xsi:type="dcterms:W3CDTF">2015-09-08T14:58:41Z</dcterms:created>
  <dcterms:modified xsi:type="dcterms:W3CDTF">2015-10-02T11:28:03Z</dcterms:modified>
</cp:coreProperties>
</file>